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AF424-0725-4677-A09C-B6F620BB9F41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A9DEA-6F55-4673-86CC-6097E7805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38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pitchFamily="34" charset="-128"/>
              </a:rPr>
              <a:t>Objetivos que deverão ser atingidos com o estudo da unidade: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pitchFamily="34" charset="-128"/>
              </a:rPr>
              <a:t>Conceituar temperatura no que se refere à agitação molecular.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pitchFamily="34" charset="-128"/>
              </a:rPr>
              <a:t>Compreender o funcionamento dos termômetros.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pitchFamily="34" charset="-128"/>
              </a:rPr>
              <a:t>Reconhecer a importância dos pontos de gelo e de vapor para a definição de uma escala.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pitchFamily="34" charset="-128"/>
              </a:rPr>
              <a:t>Encontrar a equação de conversão entre uma escala conhecida e uma arbitrária.</a:t>
            </a:r>
          </a:p>
          <a:p>
            <a:pPr eaLnBrk="1" hangingPunct="1">
              <a:spcBef>
                <a:spcPct val="0"/>
              </a:spcBef>
            </a:pPr>
            <a:endParaRPr lang="pt-BR" b="1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b="1" smtClean="0">
                <a:solidFill>
                  <a:srgbClr val="FF0000"/>
                </a:solidFill>
                <a:ea typeface="ＭＳ Ｐゴシック" pitchFamily="34" charset="-128"/>
              </a:rPr>
              <a:t>Converter valores de temperaturas entre as escalas Celsius, Kelvin e Fahrenheit.</a:t>
            </a:r>
            <a:endParaRPr lang="en-US" b="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A378FA9-642D-4FAB-ACD8-07AE3C5B8832}" type="slidenum">
              <a:rPr lang="pt-BR" smtClean="0">
                <a:latin typeface="Calibri" pitchFamily="34" charset="0"/>
              </a:rPr>
              <a:pPr eaLnBrk="1" hangingPunct="1"/>
              <a:t>1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DFE7C50-E069-49CF-91EE-E316C276B6B5}" type="slidenum">
              <a:rPr lang="pt-BR" smtClean="0">
                <a:latin typeface="Calibri" pitchFamily="34" charset="0"/>
              </a:rPr>
              <a:pPr eaLnBrk="1" hangingPunct="1"/>
              <a:t>10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Destacar a importância da definição dos pontos de gelo e de vapor para definição de uma escala termométrica.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Também comentar com os alunos que a escolha dos pontos de gelo e de vapor da água está relacionada com a reprodutibilidade da experiência (em razão da abundância de água no planeta e da fácil obtenção experimental de gelo em fusão e água em ebulição).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8D299DA-A4EC-4C27-B3AD-3C5731784564}" type="slidenum">
              <a:rPr lang="pt-BR" smtClean="0">
                <a:latin typeface="Calibri" pitchFamily="34" charset="0"/>
              </a:rPr>
              <a:pPr eaLnBrk="1" hangingPunct="1"/>
              <a:t>11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Pode-se relacionar a proporcionalidade mencionada no slide com aquela apresentada no Teorema de Tales.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666F650-4ABC-4BBF-A03B-EE0F17729412}" type="slidenum">
              <a:rPr lang="pt-BR" smtClean="0">
                <a:latin typeface="Calibri" pitchFamily="34" charset="0"/>
              </a:rPr>
              <a:pPr eaLnBrk="1" hangingPunct="1"/>
              <a:t>12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Usando a proporcionalidade entre segmentos de reta (Teorema de Tales), podemos deduzir a equação de conversão entre as escalas Celsius e Fahrenheit.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81009F7-9065-480B-9570-D9A8BE13148D}" type="slidenum">
              <a:rPr lang="pt-BR" smtClean="0">
                <a:latin typeface="Calibri" pitchFamily="34" charset="0"/>
              </a:rPr>
              <a:pPr eaLnBrk="1" hangingPunct="1"/>
              <a:t>13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Depois de deduzir a equação de conversão para as escalas Celsius e Fahrenheit (slide anterior), pode-se pedir aos alunos para que tentem encontrar a equação de conversão entre as escalas Celsius e Kelvin.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A12FD06-DB73-4D36-8ADE-6BB735F40F7F}" type="slidenum">
              <a:rPr lang="pt-BR" smtClean="0">
                <a:latin typeface="Calibri" pitchFamily="34" charset="0"/>
              </a:rPr>
              <a:pPr eaLnBrk="1" hangingPunct="1"/>
              <a:t>14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F0CBF53-59F3-4324-B44D-3075FBA706E0}" type="slidenum">
              <a:rPr lang="pt-BR" smtClean="0">
                <a:latin typeface="Calibri" pitchFamily="34" charset="0"/>
              </a:rPr>
              <a:pPr eaLnBrk="1" hangingPunct="1"/>
              <a:t>15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pitchFamily="34" charset="-128"/>
              </a:rPr>
              <a:t>RESPOSTA: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pitchFamily="34" charset="-128"/>
              </a:rPr>
              <a:t>Isso ocorre porque os termômetros clínicos foram projetados para avaliar a temperatura corporal do ser humano; sendo assim, seus limites estão situados entre os pontos extremos da temperatura corporal.</a:t>
            </a:r>
          </a:p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pitchFamily="34" charset="-128"/>
              </a:rPr>
              <a:t>Pode-se abordar a fragilidade do ser humano quanto à tolerância às temperaturas. Temperaturas corporais fora do intervalo citado podem levar à morte.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ea typeface="ＭＳ Ｐゴシック" pitchFamily="34" charset="-128"/>
              </a:rPr>
              <a:t>Feitas essas considerações, cabe contrapor a fragilidade humana quanto às variações de temperatura com a grande capacidade do corpo em usar mecanismos como o suor para manter a temperatura constante.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67DA195-604A-4207-A972-AA91AF8B8498}" type="slidenum">
              <a:rPr lang="pt-BR" sz="1100">
                <a:solidFill>
                  <a:srgbClr val="000000"/>
                </a:solidFill>
              </a:rPr>
              <a:pPr eaLnBrk="1" hangingPunct="1"/>
              <a:t>2</a:t>
            </a:fld>
            <a:endParaRPr lang="pt-BR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solidFill>
                  <a:srgbClr val="FF0000"/>
                </a:solidFill>
                <a:ea typeface="ＭＳ Ｐゴシック" pitchFamily="34" charset="-128"/>
              </a:rPr>
              <a:t>RESPOSTA:</a:t>
            </a:r>
          </a:p>
          <a:p>
            <a:pPr eaLnBrk="1" hangingPunct="1">
              <a:spcBef>
                <a:spcPct val="0"/>
              </a:spcBef>
            </a:pPr>
            <a:r>
              <a:rPr lang="pt-BR" smtClean="0">
                <a:solidFill>
                  <a:srgbClr val="FF0000"/>
                </a:solidFill>
                <a:ea typeface="ＭＳ Ｐゴシック" pitchFamily="34" charset="-128"/>
              </a:rPr>
              <a:t>O tempo de espera é necessário para garantir equilíbrio térmico no forno. Caso contrário, em regiões próximas à fonte de calor, a temperatura seria de 180ºC e, em regiões mais afastadas, seria menor. A não homogeneidade térmica do forno poderia causar um cozimento disforme do bolo.</a:t>
            </a:r>
          </a:p>
          <a:p>
            <a:pPr eaLnBrk="1" hangingPunct="1">
              <a:spcBef>
                <a:spcPct val="0"/>
              </a:spcBef>
            </a:pPr>
            <a:endParaRPr lang="pt-BR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pt-BR" smtClean="0">
                <a:solidFill>
                  <a:srgbClr val="FF0000"/>
                </a:solidFill>
                <a:ea typeface="ＭＳ Ｐゴシック" pitchFamily="34" charset="-128"/>
              </a:rPr>
              <a:t>Nesse momento, sugere-se utilizar a pergunta do slide para introduzir a ideia de equilíbrio térmico no sentido de que os corpos e sistemas tendem a entrar em equilíbrio térmico. 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1911CA1-0842-47BF-BCB7-6530D272A093}" type="slidenum">
              <a:rPr lang="pt-BR" smtClean="0">
                <a:latin typeface="Calibri" pitchFamily="34" charset="0"/>
              </a:rPr>
              <a:pPr eaLnBrk="1" hangingPunct="1"/>
              <a:t>3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F67476E-FD53-4627-8B27-237955423C3B}" type="slidenum">
              <a:rPr lang="pt-BR" smtClean="0">
                <a:latin typeface="Calibri" pitchFamily="34" charset="0"/>
              </a:rPr>
              <a:pPr eaLnBrk="1" hangingPunct="1"/>
              <a:t>4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Enfatizar que a temperatura é uma medida do grau de agitação das moléculas. </a:t>
            </a: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As unidades de medida que consideram o estado real de agitação das moléculas definem escalas absolutas; já as unidades que consideram medidas relativas do estado de agitação definem escalas relativas.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FF61179-DB37-46B2-8D5D-0C2D4300DE4D}" type="slidenum">
              <a:rPr lang="pt-BR" smtClean="0">
                <a:latin typeface="Calibri" pitchFamily="34" charset="0"/>
              </a:rPr>
              <a:pPr eaLnBrk="1" hangingPunct="1"/>
              <a:t>5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Nesse momento, sugere-se retomar o conceito apresentado na pergunta inicial sobre a temperatura do forno adequada para assar o bolo. Uma vez definido o equilíbrio térmico, pode-se apresentar uma lei que expressa a noção intuitiva sobre a tendência dos corpos a entrarem em equilíbrio térmico.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DC9D1B3-78E2-4E5C-90EE-8082BAC1CAC8}" type="slidenum">
              <a:rPr lang="pt-BR" smtClean="0">
                <a:latin typeface="Calibri" pitchFamily="34" charset="0"/>
              </a:rPr>
              <a:pPr eaLnBrk="1" hangingPunct="1"/>
              <a:t>6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Falar sobre os diferentes tipos de termômetros: pirômetro óptico, termômetro de lâmina bimetálica, termopares, etc.</a:t>
            </a:r>
            <a:endParaRPr lang="pt-BR" dirty="0" smtClean="0">
              <a:ea typeface="ＭＳ Ｐゴシック" pitchFamily="34" charset="-128"/>
            </a:endParaRPr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8BA66A8-DFDA-48FC-9B78-B2ECCFB83FAF}" type="slidenum">
              <a:rPr lang="pt-BR" smtClean="0">
                <a:latin typeface="Calibri" pitchFamily="34" charset="0"/>
              </a:rPr>
              <a:pPr eaLnBrk="1" hangingPunct="1"/>
              <a:t>7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pt-BR" sz="1100" b="1" smtClean="0">
              <a:cs typeface="Arial" pitchFamily="34" charset="0"/>
            </a:endParaRPr>
          </a:p>
          <a:p>
            <a:pPr defTabSz="844083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pt-BR" sz="1100" b="1" smtClean="0">
                <a:cs typeface="Arial" pitchFamily="34" charset="0"/>
              </a:rPr>
              <a:t>Essa tabela, assim como outros exemplos de valores de temperaturas, é importante para que o aluno desenvolva bom senso no que diz respeito a quantificar a temperatura de distintos corpos em diferentes situações.</a:t>
            </a:r>
            <a:endParaRPr lang="pt-BR" b="0" dirty="0" smtClean="0">
              <a:ea typeface="ＭＳ Ｐゴシック" pitchFamily="34" charset="-128"/>
            </a:endParaRP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6AC000D-67B5-4D10-BB03-9941ACF0D63C}" type="slidenum">
              <a:rPr lang="pt-BR" smtClean="0">
                <a:latin typeface="Calibri" pitchFamily="34" charset="0"/>
              </a:rPr>
              <a:pPr eaLnBrk="1" hangingPunct="1"/>
              <a:t>8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3E0CA46-8D5F-42FC-ACDF-37305A21C7C9}" type="slidenum">
              <a:rPr lang="pt-BR" smtClean="0">
                <a:latin typeface="Calibri" pitchFamily="34" charset="0"/>
              </a:rPr>
              <a:pPr eaLnBrk="1" hangingPunct="1"/>
              <a:t>9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35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2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03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BCFD-82C6-4740-A440-CF56675C8DE6}" type="datetime1">
              <a:rPr lang="pt-BR"/>
              <a:pPr>
                <a:defRPr/>
              </a:pPr>
              <a:t>01/04/2013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3DFBE-4819-47CB-A863-D0344647A8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11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9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8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38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30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2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53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62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FF97-387F-4FEA-9892-45FC72069A87}" type="datetimeFigureOut">
              <a:rPr lang="pt-BR" smtClean="0"/>
              <a:t>01/04/2013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B058-FACB-4240-9352-30C24AA066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06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3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0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0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7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smtClean="0">
                <a:solidFill>
                  <a:schemeClr val="tx1"/>
                </a:solidFill>
                <a:cs typeface="Arial" pitchFamily="34" charset="0"/>
              </a:rPr>
              <a:t>Grandeza temperatura e equilíbrio térmico </a:t>
            </a:r>
            <a:endParaRPr lang="pt-BR" sz="2000" b="1" dirty="0">
              <a:solidFill>
                <a:schemeClr val="tx1"/>
              </a:solidFill>
              <a:cs typeface="Arial" pitchFamily="34" charset="0"/>
            </a:endParaRPr>
          </a:p>
          <a:p>
            <a:pPr>
              <a:defRPr/>
            </a:pP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@FIS601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204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endshow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615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3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4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4800" cy="68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1773238"/>
            <a:ext cx="9144000" cy="50847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shade val="30000"/>
                  <a:satMod val="115000"/>
                </a:schemeClr>
              </a:gs>
              <a:gs pos="50000">
                <a:schemeClr val="tx1">
                  <a:lumMod val="75000"/>
                  <a:lumOff val="25000"/>
                  <a:shade val="67500"/>
                  <a:satMod val="115000"/>
                </a:schemeClr>
              </a:gs>
              <a:gs pos="100000">
                <a:schemeClr val="tx1">
                  <a:lumMod val="75000"/>
                  <a:lumOff val="2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443038" y="333375"/>
            <a:ext cx="7450137" cy="1079500"/>
          </a:xfrm>
          <a:prstGeom prst="roundRect">
            <a:avLst>
              <a:gd name="adj" fmla="val 955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sz="2000" b="1" dirty="0" smtClean="0">
                <a:solidFill>
                  <a:schemeClr val="tx1"/>
                </a:solidFill>
                <a:cs typeface="Arial" pitchFamily="34" charset="0"/>
              </a:rPr>
              <a:t>Ponto do gelo e ponto do vapor </a:t>
            </a: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para a escala Celsius em diferentes pressões</a:t>
            </a:r>
          </a:p>
          <a:p>
            <a:pPr>
              <a:defRPr/>
            </a:pPr>
            <a:r>
              <a:rPr lang="pt-BR" sz="2000" b="1" dirty="0">
                <a:solidFill>
                  <a:schemeClr val="tx1"/>
                </a:solidFill>
                <a:cs typeface="Arial" pitchFamily="34" charset="0"/>
              </a:rPr>
              <a:t>@FIS321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179388" y="1916113"/>
            <a:ext cx="5832475" cy="2520950"/>
          </a:xfrm>
          <a:prstGeom prst="roundRect">
            <a:avLst>
              <a:gd name="adj" fmla="val 1304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Para visualizar este </a:t>
            </a:r>
            <a:b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</a:b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conteúdo digital, é preciso ter instalado o </a:t>
            </a:r>
            <a:r>
              <a:rPr lang="pt-BR" sz="2800" i="1" dirty="0" err="1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plugin</a:t>
            </a:r>
            <a:r>
              <a:rPr lang="pt-BR" sz="2800" b="1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 Slides de Aula</a:t>
            </a:r>
            <a:r>
              <a:rPr lang="pt-BR" sz="2800" dirty="0">
                <a:solidFill>
                  <a:schemeClr val="bg1">
                    <a:lumMod val="95000"/>
                  </a:schemeClr>
                </a:solidFill>
                <a:cs typeface="Arial" pitchFamily="34" charset="0"/>
              </a:rPr>
              <a:t>, disponível no </a:t>
            </a:r>
            <a:r>
              <a:rPr lang="pt-BR" sz="2800" b="1" dirty="0">
                <a:solidFill>
                  <a:srgbClr val="00B0F0"/>
                </a:solidFill>
                <a:cs typeface="Arial" pitchFamily="34" charset="0"/>
              </a:rPr>
              <a:t>Livro Digital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23850" y="5876925"/>
            <a:ext cx="2879725" cy="576263"/>
          </a:xfrm>
          <a:prstGeom prst="roundRect">
            <a:avLst>
              <a:gd name="adj" fmla="val 127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Atenção:</a:t>
            </a:r>
            <a:b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</a:br>
            <a:r>
              <a:rPr lang="pt-B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não altere o conteúdo deste </a:t>
            </a:r>
            <a:r>
              <a:rPr lang="pt-BR" sz="14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</a:t>
            </a:r>
          </a:p>
        </p:txBody>
      </p:sp>
      <p:pic>
        <p:nvPicPr>
          <p:cNvPr id="122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114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8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  <p:pic>
        <p:nvPicPr>
          <p:cNvPr id="10" name="Picture 2" descr="D:\TAGS\marca_pret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7" y="6237312"/>
            <a:ext cx="1198563" cy="48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revButton">
            <a:hlinkClick r:id="" action="ppaction://hlinkshowjump?jump=previousslid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6540500"/>
            <a:ext cx="304800" cy="317500"/>
          </a:xfrm>
          <a:prstGeom prst="rect">
            <a:avLst/>
          </a:prstGeom>
        </p:spPr>
      </p:pic>
      <p:pic>
        <p:nvPicPr>
          <p:cNvPr id="11" name="nextButton">
            <a:hlinkClick r:id="" action="ppaction://hlinkshowjump?jump=nextslide"/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6540500"/>
            <a:ext cx="304800" cy="31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185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Apresentação na tela (4:3)</PresentationFormat>
  <Paragraphs>65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FISEM2V2U07</dc:title>
  <dc:subject>FIS</dc:subject>
  <dc:creator>Positivo Informática S/A</dc:creator>
  <dc:description>Slides de aula.</dc:description>
  <cp:lastModifiedBy>Eduardo de Araújo</cp:lastModifiedBy>
  <cp:revision>2</cp:revision>
  <dcterms:created xsi:type="dcterms:W3CDTF">2013-04-01T12:24:28Z</dcterms:created>
  <dcterms:modified xsi:type="dcterms:W3CDTF">2013-04-01T12:35:20Z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strito">
    <vt:lpwstr>positivo</vt:lpwstr>
  </property>
  <property fmtid="{D5CDD505-2E9C-101B-9397-08002B2CF9AE}" pid="3" name="_publishDate">
    <vt:filetime>2013-04-01T15:35:16Z</vt:filetime>
  </property>
  <property fmtid="{D5CDD505-2E9C-101B-9397-08002B2CF9AE}" pid="4" name="_pptName">
    <vt:lpwstr>FISEM2V2U07</vt:lpwstr>
  </property>
  <property fmtid="{D5CDD505-2E9C-101B-9397-08002B2CF9AE}" pid="5" name="_idUnidade">
    <vt:lpwstr>1064</vt:lpwstr>
  </property>
  <property fmtid="{D5CDD505-2E9C-101B-9397-08002B2CF9AE}" pid="6" name="_pluginMinVersion">
    <vt:lpwstr>2.0.25</vt:lpwstr>
  </property>
</Properties>
</file>