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84" r:id="rId19"/>
    <p:sldId id="277" r:id="rId20"/>
    <p:sldId id="285" r:id="rId21"/>
    <p:sldId id="281" r:id="rId22"/>
    <p:sldId id="282" r:id="rId23"/>
    <p:sldId id="279" r:id="rId24"/>
    <p:sldId id="280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FF46-4E71-134B-A9B5-4025A0722CE8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1DB0-E6D6-CD4C-A091-334F3C25B4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FF46-4E71-134B-A9B5-4025A0722CE8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1DB0-E6D6-CD4C-A091-334F3C25B4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FF46-4E71-134B-A9B5-4025A0722CE8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1DB0-E6D6-CD4C-A091-334F3C25B4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FF46-4E71-134B-A9B5-4025A0722CE8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1DB0-E6D6-CD4C-A091-334F3C25B4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FF46-4E71-134B-A9B5-4025A0722CE8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1DB0-E6D6-CD4C-A091-334F3C25B4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FF46-4E71-134B-A9B5-4025A0722CE8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1DB0-E6D6-CD4C-A091-334F3C25B4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FF46-4E71-134B-A9B5-4025A0722CE8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1DB0-E6D6-CD4C-A091-334F3C25B4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FF46-4E71-134B-A9B5-4025A0722CE8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1DB0-E6D6-CD4C-A091-334F3C25B4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FF46-4E71-134B-A9B5-4025A0722CE8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1DB0-E6D6-CD4C-A091-334F3C25B48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FF46-4E71-134B-A9B5-4025A0722CE8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1DB0-E6D6-CD4C-A091-334F3C25B4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1FF46-4E71-134B-A9B5-4025A0722CE8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1DB0-E6D6-CD4C-A091-334F3C25B4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x-none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31FF46-4E71-134B-A9B5-4025A0722CE8}" type="datetimeFigureOut">
              <a:rPr lang="en-US" smtClean="0"/>
              <a:t>04/12/13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891DB0-E6D6-CD4C-A091-334F3C25B48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Métodos</a:t>
            </a:r>
            <a:r>
              <a:rPr lang="en-US" dirty="0"/>
              <a:t> </a:t>
            </a:r>
            <a:r>
              <a:rPr lang="en-US" dirty="0" err="1"/>
              <a:t>Básicos</a:t>
            </a:r>
            <a:r>
              <a:rPr lang="en-US" dirty="0"/>
              <a:t> de </a:t>
            </a:r>
            <a:r>
              <a:rPr lang="en-US" dirty="0" err="1"/>
              <a:t>Medição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3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120"/>
            <a:ext cx="8229600" cy="5722044"/>
          </a:xfrm>
        </p:spPr>
        <p:txBody>
          <a:bodyPr>
            <a:normAutofit/>
          </a:bodyPr>
          <a:lstStyle/>
          <a:p>
            <a:r>
              <a:rPr lang="en-US" dirty="0"/>
              <a:t>O </a:t>
            </a:r>
            <a:r>
              <a:rPr lang="en-US" dirty="0" err="1"/>
              <a:t>erro</a:t>
            </a:r>
            <a:r>
              <a:rPr lang="en-US" dirty="0"/>
              <a:t> </a:t>
            </a:r>
            <a:r>
              <a:rPr lang="en-US" dirty="0" err="1"/>
              <a:t>sistemático</a:t>
            </a:r>
            <a:r>
              <a:rPr lang="en-US" dirty="0"/>
              <a:t> (</a:t>
            </a:r>
            <a:r>
              <a:rPr lang="en-US" dirty="0" err="1"/>
              <a:t>Es</a:t>
            </a:r>
            <a:r>
              <a:rPr lang="en-US" dirty="0"/>
              <a:t>): </a:t>
            </a:r>
            <a:r>
              <a:rPr lang="en-US" dirty="0" err="1"/>
              <a:t>é</a:t>
            </a:r>
            <a:r>
              <a:rPr lang="en-US" dirty="0"/>
              <a:t> a </a:t>
            </a:r>
            <a:r>
              <a:rPr lang="en-US" dirty="0" err="1"/>
              <a:t>parcela</a:t>
            </a:r>
            <a:r>
              <a:rPr lang="en-US" dirty="0"/>
              <a:t> de </a:t>
            </a:r>
            <a:r>
              <a:rPr lang="en-US" dirty="0" err="1"/>
              <a:t>erro</a:t>
            </a:r>
            <a:r>
              <a:rPr lang="en-US" dirty="0"/>
              <a:t> </a:t>
            </a:r>
            <a:r>
              <a:rPr lang="en-US" dirty="0" err="1"/>
              <a:t>sempre</a:t>
            </a:r>
            <a:r>
              <a:rPr lang="en-US" dirty="0"/>
              <a:t> </a:t>
            </a:r>
            <a:r>
              <a:rPr lang="en-US" dirty="0" err="1"/>
              <a:t>presente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medições</a:t>
            </a:r>
            <a:r>
              <a:rPr lang="en-US" dirty="0"/>
              <a:t> </a:t>
            </a:r>
            <a:r>
              <a:rPr lang="en-US" dirty="0" err="1"/>
              <a:t>realizadas</a:t>
            </a:r>
            <a:r>
              <a:rPr lang="en-US" dirty="0"/>
              <a:t> </a:t>
            </a:r>
            <a:r>
              <a:rPr lang="en-US" dirty="0" smtClean="0"/>
              <a:t>em </a:t>
            </a:r>
            <a:r>
              <a:rPr lang="en-US" dirty="0" err="1" smtClean="0"/>
              <a:t>idênticas</a:t>
            </a:r>
            <a:r>
              <a:rPr lang="en-US" dirty="0" smtClean="0"/>
              <a:t> </a:t>
            </a:r>
            <a:r>
              <a:rPr lang="en-US" dirty="0" err="1"/>
              <a:t>condições</a:t>
            </a:r>
            <a:r>
              <a:rPr lang="en-US" dirty="0"/>
              <a:t> de </a:t>
            </a:r>
            <a:r>
              <a:rPr lang="en-US" dirty="0" err="1"/>
              <a:t>operação</a:t>
            </a:r>
            <a:r>
              <a:rPr lang="en-US" dirty="0"/>
              <a:t>. Um </a:t>
            </a:r>
            <a:r>
              <a:rPr lang="en-US" dirty="0" err="1"/>
              <a:t>dispositivo</a:t>
            </a:r>
            <a:r>
              <a:rPr lang="en-US" dirty="0"/>
              <a:t> </a:t>
            </a:r>
            <a:r>
              <a:rPr lang="en-US" dirty="0" err="1"/>
              <a:t>mostrador</a:t>
            </a:r>
            <a:r>
              <a:rPr lang="en-US" dirty="0"/>
              <a:t> com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ponteiro</a:t>
            </a:r>
            <a:r>
              <a:rPr lang="en-US" dirty="0"/>
              <a:t> "</a:t>
            </a:r>
            <a:r>
              <a:rPr lang="en-US" dirty="0" err="1"/>
              <a:t>torto</a:t>
            </a:r>
            <a:r>
              <a:rPr lang="en-US" dirty="0"/>
              <a:t>"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smtClean="0"/>
              <a:t>um </a:t>
            </a:r>
            <a:r>
              <a:rPr lang="en-US" dirty="0" err="1" smtClean="0"/>
              <a:t>exemplo</a:t>
            </a:r>
            <a:r>
              <a:rPr lang="en-US" dirty="0" smtClean="0"/>
              <a:t> </a:t>
            </a:r>
            <a:r>
              <a:rPr lang="en-US" dirty="0" err="1"/>
              <a:t>clássico</a:t>
            </a:r>
            <a:r>
              <a:rPr lang="en-US" dirty="0"/>
              <a:t> de </a:t>
            </a:r>
            <a:r>
              <a:rPr lang="en-US" dirty="0" err="1"/>
              <a:t>erro</a:t>
            </a:r>
            <a:r>
              <a:rPr lang="en-US" dirty="0"/>
              <a:t> </a:t>
            </a:r>
            <a:r>
              <a:rPr lang="en-US" dirty="0" err="1"/>
              <a:t>sistemático</a:t>
            </a:r>
            <a:r>
              <a:rPr lang="en-US" dirty="0"/>
              <a:t>, que </a:t>
            </a:r>
            <a:r>
              <a:rPr lang="en-US" dirty="0" err="1"/>
              <a:t>sempre</a:t>
            </a:r>
            <a:r>
              <a:rPr lang="en-US" dirty="0"/>
              <a:t> se </a:t>
            </a:r>
            <a:r>
              <a:rPr lang="en-US" dirty="0" err="1"/>
              <a:t>repetirá</a:t>
            </a:r>
            <a:r>
              <a:rPr lang="en-US" dirty="0"/>
              <a:t> </a:t>
            </a:r>
            <a:r>
              <a:rPr lang="en-US" dirty="0" err="1"/>
              <a:t>enquanto</a:t>
            </a:r>
            <a:r>
              <a:rPr lang="en-US" dirty="0"/>
              <a:t> o </a:t>
            </a:r>
            <a:r>
              <a:rPr lang="en-US" dirty="0" err="1"/>
              <a:t>ponteiro</a:t>
            </a:r>
            <a:r>
              <a:rPr lang="en-US" dirty="0"/>
              <a:t> </a:t>
            </a:r>
            <a:r>
              <a:rPr lang="en-US" dirty="0" err="1"/>
              <a:t>estiver</a:t>
            </a:r>
            <a:r>
              <a:rPr lang="en-US" dirty="0"/>
              <a:t> </a:t>
            </a:r>
            <a:r>
              <a:rPr lang="en-US" dirty="0" err="1"/>
              <a:t>torto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estimativa</a:t>
            </a:r>
            <a:r>
              <a:rPr lang="en-US" dirty="0"/>
              <a:t> do </a:t>
            </a:r>
            <a:r>
              <a:rPr lang="en-US" dirty="0" err="1"/>
              <a:t>erro</a:t>
            </a:r>
            <a:r>
              <a:rPr lang="en-US" dirty="0"/>
              <a:t> </a:t>
            </a:r>
            <a:r>
              <a:rPr lang="en-US" dirty="0" err="1"/>
              <a:t>sistemático</a:t>
            </a:r>
            <a:r>
              <a:rPr lang="en-US" dirty="0"/>
              <a:t> da </a:t>
            </a:r>
            <a:r>
              <a:rPr lang="en-US" dirty="0" err="1"/>
              <a:t>indicação</a:t>
            </a:r>
            <a:r>
              <a:rPr lang="en-US" dirty="0"/>
              <a:t> de um </a:t>
            </a:r>
            <a:r>
              <a:rPr lang="en-US" dirty="0" err="1"/>
              <a:t>instrumento</a:t>
            </a:r>
            <a:r>
              <a:rPr lang="en-US" dirty="0"/>
              <a:t> de </a:t>
            </a:r>
            <a:r>
              <a:rPr lang="en-US" dirty="0" err="1"/>
              <a:t>medição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denominado</a:t>
            </a:r>
            <a:r>
              <a:rPr lang="en-US" dirty="0" smtClean="0"/>
              <a:t> </a:t>
            </a:r>
            <a:r>
              <a:rPr lang="en-US" dirty="0" err="1"/>
              <a:t>Tendência</a:t>
            </a:r>
            <a:r>
              <a:rPr lang="en-US" dirty="0"/>
              <a:t> (Td).</a:t>
            </a:r>
          </a:p>
        </p:txBody>
      </p:sp>
    </p:spTree>
    <p:extLst>
      <p:ext uri="{BB962C8B-B14F-4D97-AF65-F5344CB8AC3E}">
        <p14:creationId xmlns:p14="http://schemas.microsoft.com/office/powerpoint/2010/main" val="3455315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632"/>
            <a:ext cx="8229600" cy="619649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 </a:t>
            </a:r>
            <a:r>
              <a:rPr lang="en-US" dirty="0" err="1"/>
              <a:t>erro</a:t>
            </a:r>
            <a:r>
              <a:rPr lang="en-US" dirty="0"/>
              <a:t> </a:t>
            </a:r>
            <a:r>
              <a:rPr lang="en-US" dirty="0" err="1" smtClean="0"/>
              <a:t>aleatório</a:t>
            </a:r>
            <a:r>
              <a:rPr lang="en-US" dirty="0" smtClean="0"/>
              <a:t> </a:t>
            </a:r>
            <a:r>
              <a:rPr lang="en-US" dirty="0" err="1" smtClean="0"/>
              <a:t>ocorre</a:t>
            </a:r>
            <a:r>
              <a:rPr lang="en-US" dirty="0" smtClean="0"/>
              <a:t> </a:t>
            </a:r>
            <a:r>
              <a:rPr lang="en-US" dirty="0" err="1" smtClean="0"/>
              <a:t>uando</a:t>
            </a:r>
            <a:r>
              <a:rPr lang="en-US" dirty="0" smtClean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medição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repetida</a:t>
            </a:r>
            <a:r>
              <a:rPr lang="en-US" dirty="0"/>
              <a:t> </a:t>
            </a:r>
            <a:r>
              <a:rPr lang="en-US" dirty="0" err="1"/>
              <a:t>diversas</a:t>
            </a:r>
            <a:r>
              <a:rPr lang="en-US" dirty="0"/>
              <a:t> </a:t>
            </a:r>
            <a:r>
              <a:rPr lang="en-US" dirty="0" err="1"/>
              <a:t>vezes</a:t>
            </a:r>
            <a:r>
              <a:rPr lang="en-US" dirty="0"/>
              <a:t>,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mesmas</a:t>
            </a:r>
            <a:r>
              <a:rPr lang="en-US" dirty="0"/>
              <a:t> </a:t>
            </a:r>
            <a:r>
              <a:rPr lang="en-US" dirty="0" err="1"/>
              <a:t>condições</a:t>
            </a:r>
            <a:r>
              <a:rPr lang="en-US" dirty="0"/>
              <a:t>, </a:t>
            </a:r>
            <a:r>
              <a:rPr lang="en-US" dirty="0" err="1"/>
              <a:t>observam</a:t>
            </a:r>
            <a:r>
              <a:rPr lang="en-US" dirty="0"/>
              <a:t>-se </a:t>
            </a:r>
            <a:r>
              <a:rPr lang="en-US" dirty="0" err="1" smtClean="0"/>
              <a:t>variações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/>
              <a:t>valores</a:t>
            </a:r>
            <a:r>
              <a:rPr lang="en-US" dirty="0"/>
              <a:t> </a:t>
            </a:r>
            <a:r>
              <a:rPr lang="en-US" dirty="0" err="1"/>
              <a:t>obtidos</a:t>
            </a:r>
            <a:r>
              <a:rPr lang="en-US" dirty="0"/>
              <a:t>. Em </a:t>
            </a:r>
            <a:r>
              <a:rPr lang="en-US" dirty="0" err="1"/>
              <a:t>relação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valor </a:t>
            </a:r>
            <a:r>
              <a:rPr lang="en-US" dirty="0" err="1"/>
              <a:t>médio</a:t>
            </a:r>
            <a:r>
              <a:rPr lang="en-US" dirty="0"/>
              <a:t>, nota-se que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variações</a:t>
            </a:r>
            <a:r>
              <a:rPr lang="en-US" dirty="0"/>
              <a:t> </a:t>
            </a:r>
            <a:r>
              <a:rPr lang="en-US" dirty="0" err="1"/>
              <a:t>ocorrem</a:t>
            </a:r>
            <a:r>
              <a:rPr lang="en-US" dirty="0"/>
              <a:t> de </a:t>
            </a:r>
            <a:r>
              <a:rPr lang="en-US" dirty="0" smtClean="0"/>
              <a:t>forma </a:t>
            </a:r>
            <a:r>
              <a:rPr lang="en-US" dirty="0" err="1" smtClean="0"/>
              <a:t>imprevisível</a:t>
            </a:r>
            <a:r>
              <a:rPr lang="en-US" dirty="0"/>
              <a:t>, </a:t>
            </a:r>
            <a:r>
              <a:rPr lang="en-US" dirty="0" err="1"/>
              <a:t>tanto</a:t>
            </a:r>
            <a:r>
              <a:rPr lang="en-US" dirty="0"/>
              <a:t> para </a:t>
            </a:r>
            <a:r>
              <a:rPr lang="en-US" dirty="0" err="1"/>
              <a:t>valores</a:t>
            </a:r>
            <a:r>
              <a:rPr lang="en-US" dirty="0"/>
              <a:t> </a:t>
            </a:r>
            <a:r>
              <a:rPr lang="en-US" dirty="0" err="1"/>
              <a:t>acima</a:t>
            </a:r>
            <a:r>
              <a:rPr lang="en-US" dirty="0"/>
              <a:t> do valor </a:t>
            </a:r>
            <a:r>
              <a:rPr lang="en-US" dirty="0" err="1"/>
              <a:t>médio</a:t>
            </a:r>
            <a:r>
              <a:rPr lang="en-US" dirty="0"/>
              <a:t>, </a:t>
            </a:r>
            <a:r>
              <a:rPr lang="en-US" dirty="0" err="1"/>
              <a:t>quanto</a:t>
            </a:r>
            <a:r>
              <a:rPr lang="en-US" dirty="0"/>
              <a:t> para </a:t>
            </a:r>
            <a:r>
              <a:rPr lang="en-US" dirty="0" err="1"/>
              <a:t>abaixo</a:t>
            </a:r>
            <a:r>
              <a:rPr lang="en-US" dirty="0"/>
              <a:t>. Este </a:t>
            </a:r>
            <a:r>
              <a:rPr lang="en-US" dirty="0" err="1"/>
              <a:t>efeito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 smtClean="0"/>
              <a:t>provocado</a:t>
            </a:r>
            <a:r>
              <a:rPr lang="en-US" dirty="0" smtClean="0"/>
              <a:t> pelo </a:t>
            </a:r>
            <a:r>
              <a:rPr lang="en-US" dirty="0" err="1"/>
              <a:t>erro</a:t>
            </a:r>
            <a:r>
              <a:rPr lang="en-US" dirty="0"/>
              <a:t> </a:t>
            </a:r>
            <a:r>
              <a:rPr lang="en-US" dirty="0" err="1"/>
              <a:t>aleatório</a:t>
            </a:r>
            <a:r>
              <a:rPr lang="en-US" dirty="0"/>
              <a:t> (</a:t>
            </a:r>
            <a:r>
              <a:rPr lang="en-US" dirty="0" err="1"/>
              <a:t>Ea</a:t>
            </a:r>
            <a:r>
              <a:rPr lang="en-US" dirty="0"/>
              <a:t>).</a:t>
            </a:r>
          </a:p>
          <a:p>
            <a:r>
              <a:rPr lang="en-US" dirty="0"/>
              <a:t>Diversos </a:t>
            </a:r>
            <a:r>
              <a:rPr lang="en-US" dirty="0" err="1"/>
              <a:t>fatores</a:t>
            </a:r>
            <a:r>
              <a:rPr lang="en-US" dirty="0"/>
              <a:t> </a:t>
            </a:r>
            <a:r>
              <a:rPr lang="en-US" dirty="0" err="1"/>
              <a:t>contribuem</a:t>
            </a:r>
            <a:r>
              <a:rPr lang="en-US" dirty="0"/>
              <a:t> para o </a:t>
            </a:r>
            <a:r>
              <a:rPr lang="en-US" dirty="0" err="1"/>
              <a:t>surgimento</a:t>
            </a:r>
            <a:r>
              <a:rPr lang="en-US" dirty="0"/>
              <a:t> do </a:t>
            </a:r>
            <a:r>
              <a:rPr lang="en-US" dirty="0" err="1"/>
              <a:t>erro</a:t>
            </a:r>
            <a:r>
              <a:rPr lang="en-US" dirty="0"/>
              <a:t> </a:t>
            </a:r>
            <a:r>
              <a:rPr lang="en-US" dirty="0" err="1"/>
              <a:t>aleatório</a:t>
            </a:r>
            <a:r>
              <a:rPr lang="en-US" dirty="0"/>
              <a:t>. A </a:t>
            </a:r>
            <a:r>
              <a:rPr lang="en-US" dirty="0" err="1"/>
              <a:t>existência</a:t>
            </a:r>
            <a:r>
              <a:rPr lang="en-US" dirty="0"/>
              <a:t> de </a:t>
            </a:r>
            <a:r>
              <a:rPr lang="en-US" dirty="0" err="1"/>
              <a:t>folgas</a:t>
            </a:r>
            <a:r>
              <a:rPr lang="en-US" dirty="0"/>
              <a:t>, </a:t>
            </a:r>
            <a:r>
              <a:rPr lang="en-US" dirty="0" err="1"/>
              <a:t>atrito</a:t>
            </a:r>
            <a:r>
              <a:rPr lang="en-US" dirty="0" smtClean="0"/>
              <a:t>, </a:t>
            </a:r>
            <a:r>
              <a:rPr lang="en-US" dirty="0" err="1" smtClean="0"/>
              <a:t>vibrações</a:t>
            </a:r>
            <a:r>
              <a:rPr lang="en-US" dirty="0"/>
              <a:t>, </a:t>
            </a:r>
            <a:r>
              <a:rPr lang="en-US" dirty="0" err="1"/>
              <a:t>flutuações</a:t>
            </a:r>
            <a:r>
              <a:rPr lang="en-US" dirty="0"/>
              <a:t> de </a:t>
            </a:r>
            <a:r>
              <a:rPr lang="en-US" dirty="0" err="1"/>
              <a:t>tensão</a:t>
            </a:r>
            <a:r>
              <a:rPr lang="en-US" dirty="0"/>
              <a:t> </a:t>
            </a:r>
            <a:r>
              <a:rPr lang="en-US" dirty="0" err="1"/>
              <a:t>elétrica</a:t>
            </a:r>
            <a:r>
              <a:rPr lang="en-US" dirty="0"/>
              <a:t>, </a:t>
            </a:r>
            <a:r>
              <a:rPr lang="en-US" dirty="0" err="1"/>
              <a:t>instabilidades</a:t>
            </a:r>
            <a:r>
              <a:rPr lang="en-US" dirty="0"/>
              <a:t> </a:t>
            </a:r>
            <a:r>
              <a:rPr lang="en-US" dirty="0" err="1"/>
              <a:t>internas</a:t>
            </a:r>
            <a:r>
              <a:rPr lang="en-US" dirty="0"/>
              <a:t>, das </a:t>
            </a:r>
            <a:r>
              <a:rPr lang="en-US" dirty="0" err="1"/>
              <a:t>condições</a:t>
            </a:r>
            <a:r>
              <a:rPr lang="en-US" dirty="0"/>
              <a:t> </a:t>
            </a:r>
            <a:r>
              <a:rPr lang="en-US" dirty="0" err="1"/>
              <a:t>ambientais</a:t>
            </a:r>
            <a:r>
              <a:rPr lang="en-US" dirty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/>
              <a:t>grandezas</a:t>
            </a:r>
            <a:r>
              <a:rPr lang="en-US" dirty="0"/>
              <a:t> de </a:t>
            </a:r>
            <a:r>
              <a:rPr lang="en-US" dirty="0" err="1"/>
              <a:t>influência</a:t>
            </a:r>
            <a:r>
              <a:rPr lang="en-US" dirty="0"/>
              <a:t>, </a:t>
            </a:r>
            <a:r>
              <a:rPr lang="en-US" dirty="0" err="1"/>
              <a:t>contribui</a:t>
            </a:r>
            <a:r>
              <a:rPr lang="en-US" dirty="0"/>
              <a:t> para o </a:t>
            </a:r>
            <a:r>
              <a:rPr lang="en-US" dirty="0" err="1"/>
              <a:t>aparecimento</a:t>
            </a:r>
            <a:r>
              <a:rPr lang="en-US" dirty="0"/>
              <a:t> </a:t>
            </a:r>
            <a:r>
              <a:rPr lang="en-US" dirty="0" err="1"/>
              <a:t>deste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erro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5191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7482"/>
            <a:ext cx="8229600" cy="52986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 </a:t>
            </a:r>
            <a:r>
              <a:rPr lang="en-US" dirty="0" err="1"/>
              <a:t>erro</a:t>
            </a:r>
            <a:r>
              <a:rPr lang="en-US" dirty="0"/>
              <a:t> </a:t>
            </a:r>
            <a:r>
              <a:rPr lang="en-US" dirty="0" err="1"/>
              <a:t>grosseiro</a:t>
            </a:r>
            <a:r>
              <a:rPr lang="en-US" dirty="0"/>
              <a:t> (</a:t>
            </a:r>
            <a:r>
              <a:rPr lang="en-US" dirty="0" err="1"/>
              <a:t>Eg</a:t>
            </a:r>
            <a:r>
              <a:rPr lang="en-US" dirty="0"/>
              <a:t>) </a:t>
            </a:r>
            <a:r>
              <a:rPr lang="en-US" dirty="0" err="1"/>
              <a:t>é</a:t>
            </a:r>
            <a:r>
              <a:rPr lang="en-US" dirty="0"/>
              <a:t>, </a:t>
            </a:r>
            <a:r>
              <a:rPr lang="en-US" dirty="0" err="1"/>
              <a:t>geralmente</a:t>
            </a:r>
            <a:r>
              <a:rPr lang="en-US" dirty="0"/>
              <a:t>, </a:t>
            </a:r>
            <a:r>
              <a:rPr lang="en-US" dirty="0" err="1"/>
              <a:t>decorrente</a:t>
            </a:r>
            <a:r>
              <a:rPr lang="en-US" dirty="0"/>
              <a:t> de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uso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funcionamento</a:t>
            </a:r>
            <a:r>
              <a:rPr lang="en-US" dirty="0"/>
              <a:t> do SM. </a:t>
            </a:r>
            <a:r>
              <a:rPr lang="en-US" dirty="0" err="1"/>
              <a:t>Pode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/>
              <a:t>exemplo</a:t>
            </a:r>
            <a:r>
              <a:rPr lang="en-US" dirty="0"/>
              <a:t>, </a:t>
            </a:r>
            <a:r>
              <a:rPr lang="en-US" dirty="0" err="1"/>
              <a:t>ocorrer</a:t>
            </a:r>
            <a:r>
              <a:rPr lang="en-US" dirty="0"/>
              <a:t> em </a:t>
            </a:r>
            <a:r>
              <a:rPr lang="en-US" dirty="0" err="1"/>
              <a:t>função</a:t>
            </a:r>
            <a:r>
              <a:rPr lang="en-US" dirty="0"/>
              <a:t> de </a:t>
            </a:r>
            <a:r>
              <a:rPr lang="en-US" dirty="0" err="1"/>
              <a:t>leitura</a:t>
            </a:r>
            <a:r>
              <a:rPr lang="en-US" dirty="0"/>
              <a:t> </a:t>
            </a:r>
            <a:r>
              <a:rPr lang="en-US" dirty="0" err="1"/>
              <a:t>errônea</a:t>
            </a:r>
            <a:r>
              <a:rPr lang="en-US" dirty="0"/>
              <a:t>, </a:t>
            </a:r>
            <a:r>
              <a:rPr lang="en-US" dirty="0" err="1"/>
              <a:t>operação</a:t>
            </a:r>
            <a:r>
              <a:rPr lang="en-US" dirty="0"/>
              <a:t> </a:t>
            </a:r>
            <a:r>
              <a:rPr lang="en-US" dirty="0" err="1"/>
              <a:t>indevida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dano</a:t>
            </a:r>
            <a:r>
              <a:rPr lang="en-US" dirty="0"/>
              <a:t> do SM. </a:t>
            </a:r>
            <a:r>
              <a:rPr lang="en-US" dirty="0" err="1"/>
              <a:t>Seu</a:t>
            </a:r>
            <a:r>
              <a:rPr lang="en-US" dirty="0"/>
              <a:t> valor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totalmente</a:t>
            </a:r>
            <a:r>
              <a:rPr lang="en-US" dirty="0" smtClean="0"/>
              <a:t> </a:t>
            </a:r>
            <a:r>
              <a:rPr lang="en-US" dirty="0" err="1"/>
              <a:t>imprevisível</a:t>
            </a:r>
            <a:r>
              <a:rPr lang="en-US" dirty="0"/>
              <a:t>, </a:t>
            </a:r>
            <a:r>
              <a:rPr lang="en-US" dirty="0" err="1"/>
              <a:t>porém</a:t>
            </a:r>
            <a:r>
              <a:rPr lang="en-US" dirty="0"/>
              <a:t> </a:t>
            </a:r>
            <a:r>
              <a:rPr lang="en-US" dirty="0" err="1"/>
              <a:t>geralmente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existência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facilmente</a:t>
            </a:r>
            <a:r>
              <a:rPr lang="en-US" dirty="0"/>
              <a:t> </a:t>
            </a:r>
            <a:r>
              <a:rPr lang="en-US" dirty="0" err="1"/>
              <a:t>detectável</a:t>
            </a:r>
            <a:r>
              <a:rPr lang="en-US" dirty="0"/>
              <a:t>.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 smtClean="0"/>
              <a:t>aparição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resumida</a:t>
            </a:r>
            <a:r>
              <a:rPr lang="en-US" dirty="0"/>
              <a:t> a </a:t>
            </a: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muito</a:t>
            </a:r>
            <a:r>
              <a:rPr lang="en-US" dirty="0"/>
              <a:t> </a:t>
            </a:r>
            <a:r>
              <a:rPr lang="en-US" dirty="0" err="1"/>
              <a:t>exporádicos</a:t>
            </a:r>
            <a:r>
              <a:rPr lang="en-US" dirty="0"/>
              <a:t>, </a:t>
            </a:r>
            <a:r>
              <a:rPr lang="en-US" dirty="0" err="1"/>
              <a:t>desde</a:t>
            </a:r>
            <a:r>
              <a:rPr lang="en-US" dirty="0"/>
              <a:t> que o </a:t>
            </a:r>
            <a:r>
              <a:rPr lang="en-US" dirty="0" err="1"/>
              <a:t>trabalho</a:t>
            </a:r>
            <a:r>
              <a:rPr lang="en-US" dirty="0"/>
              <a:t> de </a:t>
            </a:r>
            <a:r>
              <a:rPr lang="en-US" dirty="0" err="1"/>
              <a:t>medição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 </a:t>
            </a:r>
            <a:r>
              <a:rPr lang="en-US" dirty="0" err="1"/>
              <a:t>feito</a:t>
            </a:r>
            <a:r>
              <a:rPr lang="en-US" dirty="0"/>
              <a:t> </a:t>
            </a:r>
            <a:r>
              <a:rPr lang="en-US" dirty="0" smtClean="0"/>
              <a:t>com </a:t>
            </a:r>
            <a:r>
              <a:rPr lang="en-US" dirty="0" err="1" smtClean="0"/>
              <a:t>consciência</a:t>
            </a:r>
            <a:r>
              <a:rPr lang="en-US" dirty="0"/>
              <a:t>. </a:t>
            </a:r>
            <a:r>
              <a:rPr lang="en-US" dirty="0" err="1"/>
              <a:t>Seu</a:t>
            </a:r>
            <a:r>
              <a:rPr lang="en-US" dirty="0"/>
              <a:t> valor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considerado</a:t>
            </a:r>
            <a:r>
              <a:rPr lang="en-US" dirty="0"/>
              <a:t> </a:t>
            </a:r>
            <a:r>
              <a:rPr lang="en-US" dirty="0" err="1"/>
              <a:t>nulo</a:t>
            </a:r>
            <a:r>
              <a:rPr lang="en-US" dirty="0"/>
              <a:t> </a:t>
            </a:r>
            <a:r>
              <a:rPr lang="en-US" dirty="0" err="1"/>
              <a:t>neste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2705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2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319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Erro</a:t>
            </a:r>
            <a:r>
              <a:rPr lang="en-US" dirty="0"/>
              <a:t> </a:t>
            </a:r>
            <a:r>
              <a:rPr lang="en-US" dirty="0" err="1"/>
              <a:t>sistemático</a:t>
            </a:r>
            <a:r>
              <a:rPr lang="en-US" dirty="0"/>
              <a:t>/</a:t>
            </a:r>
            <a:r>
              <a:rPr lang="en-US" dirty="0" err="1"/>
              <a:t>Tendência</a:t>
            </a:r>
            <a:r>
              <a:rPr lang="en-US" dirty="0"/>
              <a:t>/</a:t>
            </a:r>
            <a:r>
              <a:rPr lang="en-US" dirty="0" err="1"/>
              <a:t>Correção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Es = MI </a:t>
            </a:r>
            <a:r>
              <a:rPr lang="de-DE" dirty="0" smtClean="0"/>
              <a:t>– VVC</a:t>
            </a:r>
          </a:p>
          <a:p>
            <a:endParaRPr lang="de-DE" dirty="0"/>
          </a:p>
          <a:p>
            <a:r>
              <a:rPr lang="en-US" dirty="0" err="1"/>
              <a:t>Es</a:t>
            </a:r>
            <a:r>
              <a:rPr lang="en-US" dirty="0"/>
              <a:t> = </a:t>
            </a:r>
            <a:r>
              <a:rPr lang="en-US" dirty="0" err="1"/>
              <a:t>erro</a:t>
            </a:r>
            <a:r>
              <a:rPr lang="en-US" dirty="0"/>
              <a:t> </a:t>
            </a:r>
            <a:r>
              <a:rPr lang="en-US" dirty="0" err="1"/>
              <a:t>sistemático</a:t>
            </a:r>
            <a:endParaRPr lang="en-US" dirty="0"/>
          </a:p>
          <a:p>
            <a:r>
              <a:rPr lang="en-US" dirty="0"/>
              <a:t>MI = </a:t>
            </a:r>
            <a:r>
              <a:rPr lang="en-US" dirty="0" err="1"/>
              <a:t>média</a:t>
            </a:r>
            <a:r>
              <a:rPr lang="en-US" dirty="0"/>
              <a:t> de </a:t>
            </a:r>
            <a:r>
              <a:rPr lang="en-US" dirty="0" err="1"/>
              <a:t>infinitas</a:t>
            </a:r>
            <a:r>
              <a:rPr lang="en-US" dirty="0"/>
              <a:t> </a:t>
            </a:r>
            <a:r>
              <a:rPr lang="en-US" dirty="0" err="1"/>
              <a:t>indicações</a:t>
            </a:r>
            <a:r>
              <a:rPr lang="en-US" dirty="0"/>
              <a:t> do SM</a:t>
            </a:r>
          </a:p>
          <a:p>
            <a:r>
              <a:rPr lang="en-US" dirty="0"/>
              <a:t>VVC = valor </a:t>
            </a:r>
            <a:r>
              <a:rPr lang="en-US" dirty="0" err="1"/>
              <a:t>verdadeiro</a:t>
            </a:r>
            <a:r>
              <a:rPr lang="en-US" dirty="0"/>
              <a:t> </a:t>
            </a:r>
            <a:r>
              <a:rPr lang="en-US" dirty="0" err="1" smtClean="0"/>
              <a:t>convencional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Td = MI </a:t>
            </a:r>
            <a:r>
              <a:rPr lang="en-US" dirty="0" smtClean="0"/>
              <a:t>– VVC</a:t>
            </a:r>
          </a:p>
          <a:p>
            <a:r>
              <a:rPr lang="en-US" dirty="0"/>
              <a:t>C = - Td</a:t>
            </a:r>
          </a:p>
        </p:txBody>
      </p:sp>
    </p:spTree>
    <p:extLst>
      <p:ext uri="{BB962C8B-B14F-4D97-AF65-F5344CB8AC3E}">
        <p14:creationId xmlns:p14="http://schemas.microsoft.com/office/powerpoint/2010/main" val="1883816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Incerteza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 forma </a:t>
            </a:r>
            <a:r>
              <a:rPr lang="en-US" dirty="0" err="1"/>
              <a:t>ampla</a:t>
            </a:r>
            <a:r>
              <a:rPr lang="en-US" dirty="0"/>
              <a:t> “</a:t>
            </a:r>
            <a:r>
              <a:rPr lang="en-US" dirty="0" err="1"/>
              <a:t>incerteza</a:t>
            </a:r>
            <a:r>
              <a:rPr lang="en-US" dirty="0"/>
              <a:t> da </a:t>
            </a:r>
            <a:r>
              <a:rPr lang="en-US" dirty="0" err="1"/>
              <a:t>medição</a:t>
            </a:r>
            <a:r>
              <a:rPr lang="en-US" dirty="0"/>
              <a:t>” </a:t>
            </a:r>
            <a:r>
              <a:rPr lang="en-US" dirty="0" err="1"/>
              <a:t>significa</a:t>
            </a:r>
            <a:r>
              <a:rPr lang="en-US" dirty="0"/>
              <a:t> “</a:t>
            </a:r>
            <a:r>
              <a:rPr lang="en-US" dirty="0" err="1" smtClean="0"/>
              <a:t>dúvida</a:t>
            </a:r>
            <a:r>
              <a:rPr lang="en-US" dirty="0" smtClean="0"/>
              <a:t> </a:t>
            </a:r>
            <a:r>
              <a:rPr lang="en-US" dirty="0" err="1" smtClean="0"/>
              <a:t>acerca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resultado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medição</a:t>
            </a:r>
            <a:r>
              <a:rPr lang="en-US" dirty="0"/>
              <a:t>”. </a:t>
            </a:r>
            <a:r>
              <a:rPr lang="en-US" dirty="0" err="1"/>
              <a:t>Formalmente</a:t>
            </a:r>
            <a:r>
              <a:rPr lang="en-US" dirty="0"/>
              <a:t>, define-se </a:t>
            </a:r>
            <a:r>
              <a:rPr lang="en-US" dirty="0" err="1"/>
              <a:t>incerteza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: “</a:t>
            </a:r>
            <a:r>
              <a:rPr lang="en-US" dirty="0" err="1"/>
              <a:t>parâmetro</a:t>
            </a:r>
            <a:r>
              <a:rPr lang="en-US" dirty="0" smtClean="0"/>
              <a:t>, </a:t>
            </a:r>
            <a:r>
              <a:rPr lang="en-US" dirty="0" err="1" smtClean="0"/>
              <a:t>associado</a:t>
            </a:r>
            <a:r>
              <a:rPr lang="en-US" dirty="0" smtClean="0"/>
              <a:t> </a:t>
            </a:r>
            <a:r>
              <a:rPr lang="en-US" dirty="0"/>
              <a:t>com o </a:t>
            </a:r>
            <a:r>
              <a:rPr lang="en-US" dirty="0" err="1"/>
              <a:t>resultado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medição</a:t>
            </a:r>
            <a:r>
              <a:rPr lang="en-US" dirty="0"/>
              <a:t>, que </a:t>
            </a:r>
            <a:r>
              <a:rPr lang="en-US" dirty="0" err="1"/>
              <a:t>caracteriza</a:t>
            </a:r>
            <a:r>
              <a:rPr lang="en-US" dirty="0"/>
              <a:t> a </a:t>
            </a:r>
            <a:r>
              <a:rPr lang="en-US" dirty="0" err="1"/>
              <a:t>dispersão</a:t>
            </a:r>
            <a:r>
              <a:rPr lang="en-US" dirty="0"/>
              <a:t> de </a:t>
            </a:r>
            <a:r>
              <a:rPr lang="en-US" dirty="0" err="1"/>
              <a:t>valores</a:t>
            </a:r>
            <a:r>
              <a:rPr lang="en-US" dirty="0"/>
              <a:t> que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razoavelmente</a:t>
            </a:r>
            <a:r>
              <a:rPr lang="en-US" dirty="0" smtClean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atribuídos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mensurando</a:t>
            </a:r>
            <a:r>
              <a:rPr lang="en-US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41872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Calibração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um </a:t>
            </a:r>
            <a:r>
              <a:rPr lang="en-US" dirty="0" err="1"/>
              <a:t>procedimento</a:t>
            </a:r>
            <a:r>
              <a:rPr lang="en-US" dirty="0"/>
              <a:t> experimental </a:t>
            </a:r>
            <a:r>
              <a:rPr lang="en-US" dirty="0" err="1"/>
              <a:t>através</a:t>
            </a:r>
            <a:r>
              <a:rPr lang="en-US" dirty="0"/>
              <a:t> do </a:t>
            </a:r>
            <a:r>
              <a:rPr lang="en-US" dirty="0" err="1"/>
              <a:t>qual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estabelecidas</a:t>
            </a:r>
            <a:r>
              <a:rPr lang="en-US" dirty="0"/>
              <a:t>, sob </a:t>
            </a:r>
            <a:r>
              <a:rPr lang="en-US" dirty="0" err="1"/>
              <a:t>condições</a:t>
            </a:r>
            <a:r>
              <a:rPr lang="en-US" dirty="0"/>
              <a:t> </a:t>
            </a:r>
            <a:r>
              <a:rPr lang="en-US" dirty="0" err="1"/>
              <a:t>específicas</a:t>
            </a:r>
            <a:r>
              <a:rPr lang="en-US" dirty="0" smtClean="0"/>
              <a:t>, as </a:t>
            </a:r>
            <a:r>
              <a:rPr lang="en-US" dirty="0" err="1"/>
              <a:t>relações</a:t>
            </a:r>
            <a:r>
              <a:rPr lang="en-US" dirty="0"/>
              <a:t> entre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valores</a:t>
            </a:r>
            <a:r>
              <a:rPr lang="en-US" dirty="0"/>
              <a:t> </a:t>
            </a:r>
            <a:r>
              <a:rPr lang="en-US" dirty="0" err="1"/>
              <a:t>indicados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um </a:t>
            </a:r>
            <a:r>
              <a:rPr lang="en-US" dirty="0" err="1"/>
              <a:t>instrumento</a:t>
            </a:r>
            <a:r>
              <a:rPr lang="en-US" dirty="0"/>
              <a:t> de </a:t>
            </a:r>
            <a:r>
              <a:rPr lang="en-US" dirty="0" err="1"/>
              <a:t>medição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de </a:t>
            </a:r>
            <a:r>
              <a:rPr lang="en-US" dirty="0" err="1"/>
              <a:t>medição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representados</a:t>
            </a:r>
            <a:r>
              <a:rPr lang="en-US" dirty="0" smtClean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medida</a:t>
            </a:r>
            <a:r>
              <a:rPr lang="en-US" dirty="0"/>
              <a:t> </a:t>
            </a:r>
            <a:r>
              <a:rPr lang="en-US" dirty="0" err="1"/>
              <a:t>materializada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um material de </a:t>
            </a:r>
            <a:r>
              <a:rPr lang="en-US" dirty="0" err="1"/>
              <a:t>referência</a:t>
            </a:r>
            <a:r>
              <a:rPr lang="en-US" dirty="0"/>
              <a:t>, 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valores</a:t>
            </a:r>
            <a:r>
              <a:rPr lang="en-US" dirty="0"/>
              <a:t> </a:t>
            </a:r>
            <a:r>
              <a:rPr lang="en-US" dirty="0" err="1" smtClean="0"/>
              <a:t>correspondentes</a:t>
            </a:r>
            <a:r>
              <a:rPr lang="en-US" dirty="0" smtClean="0"/>
              <a:t> das </a:t>
            </a:r>
            <a:r>
              <a:rPr lang="en-US" dirty="0" err="1"/>
              <a:t>grandezas</a:t>
            </a:r>
            <a:r>
              <a:rPr lang="en-US" dirty="0"/>
              <a:t> </a:t>
            </a:r>
            <a:r>
              <a:rPr lang="en-US" dirty="0" err="1"/>
              <a:t>estabelecidos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padrões</a:t>
            </a:r>
            <a:r>
              <a:rPr lang="en-US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84282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Instrumentos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65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Paqu</a:t>
            </a:r>
            <a:r>
              <a:rPr lang="en-US" dirty="0" err="1" smtClean="0"/>
              <a:t>í</a:t>
            </a:r>
            <a:r>
              <a:rPr lang="en-US" dirty="0" err="1" smtClean="0"/>
              <a:t>metro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184" y="1079500"/>
            <a:ext cx="8008816" cy="469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147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5207" r="18702"/>
          <a:stretch/>
        </p:blipFill>
        <p:spPr>
          <a:xfrm>
            <a:off x="1435608" y="1185775"/>
            <a:ext cx="6949962" cy="4800600"/>
          </a:xfrm>
        </p:spPr>
      </p:pic>
    </p:spTree>
    <p:extLst>
      <p:ext uri="{BB962C8B-B14F-4D97-AF65-F5344CB8AC3E}">
        <p14:creationId xmlns:p14="http://schemas.microsoft.com/office/powerpoint/2010/main" val="33746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Método</a:t>
            </a:r>
            <a:r>
              <a:rPr lang="en-US" dirty="0"/>
              <a:t> da </a:t>
            </a:r>
            <a:r>
              <a:rPr lang="en-US" dirty="0" err="1"/>
              <a:t>indicação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deflexão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obtida</a:t>
            </a:r>
            <a:r>
              <a:rPr lang="en-US" dirty="0"/>
              <a:t> </a:t>
            </a:r>
            <a:r>
              <a:rPr lang="en-US" dirty="0" smtClean="0"/>
              <a:t>no </a:t>
            </a:r>
            <a:r>
              <a:rPr lang="en-US" dirty="0" err="1" smtClean="0"/>
              <a:t>dispositivo</a:t>
            </a:r>
            <a:r>
              <a:rPr lang="en-US" dirty="0" smtClean="0"/>
              <a:t> </a:t>
            </a:r>
            <a:r>
              <a:rPr lang="en-US" dirty="0" err="1" smtClean="0"/>
              <a:t>mostrador</a:t>
            </a:r>
            <a:r>
              <a:rPr lang="en-US" dirty="0"/>
              <a:t>, </a:t>
            </a:r>
            <a:r>
              <a:rPr lang="en-US" dirty="0" err="1"/>
              <a:t>seja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um </a:t>
            </a:r>
            <a:r>
              <a:rPr lang="en-US" dirty="0" err="1"/>
              <a:t>mostrador</a:t>
            </a:r>
            <a:r>
              <a:rPr lang="en-US" dirty="0"/>
              <a:t> de </a:t>
            </a:r>
            <a:r>
              <a:rPr lang="en-US" dirty="0" err="1"/>
              <a:t>ponteiro</a:t>
            </a:r>
            <a:r>
              <a:rPr lang="en-US" dirty="0"/>
              <a:t>, </a:t>
            </a:r>
            <a:r>
              <a:rPr lang="en-US" dirty="0" err="1"/>
              <a:t>indicador</a:t>
            </a:r>
            <a:r>
              <a:rPr lang="en-US" dirty="0"/>
              <a:t> digital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registrador</a:t>
            </a:r>
            <a:r>
              <a:rPr lang="en-US" dirty="0"/>
              <a:t> </a:t>
            </a:r>
            <a:r>
              <a:rPr lang="en-US" dirty="0" err="1"/>
              <a:t>gráfico</a:t>
            </a:r>
            <a:r>
              <a:rPr lang="en-US" dirty="0"/>
              <a:t>,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 smtClean="0"/>
              <a:t>medida</a:t>
            </a:r>
            <a:r>
              <a:rPr lang="en-US" dirty="0" smtClean="0"/>
              <a:t> em </a:t>
            </a:r>
            <a:r>
              <a:rPr lang="en-US" dirty="0"/>
              <a:t>que o </a:t>
            </a:r>
            <a:r>
              <a:rPr lang="en-US" dirty="0" err="1"/>
              <a:t>mensurando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aplicado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SM. São </a:t>
            </a:r>
            <a:r>
              <a:rPr lang="en-US" dirty="0" err="1"/>
              <a:t>inúmeros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exemplos</a:t>
            </a:r>
            <a:r>
              <a:rPr lang="en-US" dirty="0"/>
              <a:t> de SM que </a:t>
            </a:r>
            <a:r>
              <a:rPr lang="en-US" dirty="0" err="1" smtClean="0"/>
              <a:t>operam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princípio</a:t>
            </a:r>
            <a:r>
              <a:rPr lang="en-US" dirty="0"/>
              <a:t>: </a:t>
            </a:r>
            <a:r>
              <a:rPr lang="en-US" dirty="0" err="1"/>
              <a:t>termômetros</a:t>
            </a:r>
            <a:r>
              <a:rPr lang="en-US" dirty="0"/>
              <a:t> de </a:t>
            </a:r>
            <a:r>
              <a:rPr lang="en-US" dirty="0" err="1"/>
              <a:t>bulbo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digitais</a:t>
            </a:r>
            <a:r>
              <a:rPr lang="en-US" dirty="0"/>
              <a:t>, </a:t>
            </a:r>
            <a:r>
              <a:rPr lang="en-US" dirty="0" err="1"/>
              <a:t>manômetros</a:t>
            </a:r>
            <a:r>
              <a:rPr lang="en-US" dirty="0"/>
              <a:t> e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balanças</a:t>
            </a:r>
            <a:r>
              <a:rPr lang="en-US" dirty="0"/>
              <a:t> com </a:t>
            </a:r>
            <a:r>
              <a:rPr lang="en-US" dirty="0" err="1" smtClean="0"/>
              <a:t>indicação</a:t>
            </a:r>
            <a:r>
              <a:rPr lang="en-US" dirty="0" smtClean="0"/>
              <a:t> </a:t>
            </a:r>
            <a:r>
              <a:rPr lang="en-US" dirty="0" err="1" smtClean="0"/>
              <a:t>analógica</a:t>
            </a:r>
            <a:r>
              <a:rPr lang="en-US" dirty="0" smtClean="0"/>
              <a:t> </a:t>
            </a:r>
            <a:r>
              <a:rPr lang="en-US" dirty="0" err="1"/>
              <a:t>ou</a:t>
            </a:r>
            <a:r>
              <a:rPr lang="en-US" dirty="0"/>
              <a:t> digital, </a:t>
            </a:r>
            <a:r>
              <a:rPr lang="en-US" dirty="0" err="1"/>
              <a:t>balança</a:t>
            </a:r>
            <a:r>
              <a:rPr lang="en-US" dirty="0"/>
              <a:t> de </a:t>
            </a:r>
            <a:r>
              <a:rPr lang="en-US" dirty="0" err="1"/>
              <a:t>mola</a:t>
            </a:r>
            <a:r>
              <a:rPr lang="en-US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3047320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06" y="274637"/>
            <a:ext cx="8645082" cy="615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366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Goni</a:t>
            </a:r>
            <a:r>
              <a:rPr lang="en-US" dirty="0" err="1" smtClean="0"/>
              <a:t>ômetro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608" y="1219415"/>
            <a:ext cx="6869584" cy="525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418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</a:t>
            </a:r>
            <a:r>
              <a:rPr lang="en-US" dirty="0" err="1" smtClean="0"/>
              <a:t>ômetro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788" y="1912706"/>
            <a:ext cx="77089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9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23752" r="237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45039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5842" r="158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59275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4717" r="147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175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zeragem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compensação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</a:t>
            </a:r>
            <a:r>
              <a:rPr lang="en-US" dirty="0" err="1"/>
              <a:t>método</a:t>
            </a:r>
            <a:r>
              <a:rPr lang="en-US" dirty="0"/>
              <a:t> da </a:t>
            </a:r>
            <a:r>
              <a:rPr lang="en-US" dirty="0" err="1"/>
              <a:t>zeragem</a:t>
            </a:r>
            <a:r>
              <a:rPr lang="en-US" dirty="0"/>
              <a:t>, </a:t>
            </a:r>
            <a:r>
              <a:rPr lang="en-US" dirty="0" err="1"/>
              <a:t>procura</a:t>
            </a:r>
            <a:r>
              <a:rPr lang="en-US" dirty="0"/>
              <a:t>-se </a:t>
            </a:r>
            <a:r>
              <a:rPr lang="en-US" dirty="0" err="1"/>
              <a:t>gerar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grandeza</a:t>
            </a:r>
            <a:r>
              <a:rPr lang="en-US" dirty="0"/>
              <a:t> </a:t>
            </a:r>
            <a:r>
              <a:rPr lang="en-US" dirty="0" err="1"/>
              <a:t>padrão</a:t>
            </a:r>
            <a:r>
              <a:rPr lang="en-US" dirty="0"/>
              <a:t> com valor </a:t>
            </a:r>
            <a:r>
              <a:rPr lang="en-US" dirty="0" err="1"/>
              <a:t>conhecido</a:t>
            </a:r>
            <a:r>
              <a:rPr lang="en-US" dirty="0"/>
              <a:t>, </a:t>
            </a:r>
            <a:r>
              <a:rPr lang="en-US" dirty="0" err="1" smtClean="0"/>
              <a:t>equivalente</a:t>
            </a:r>
            <a:r>
              <a:rPr lang="en-US" dirty="0" smtClean="0"/>
              <a:t> e </a:t>
            </a:r>
            <a:r>
              <a:rPr lang="en-US" dirty="0" err="1"/>
              <a:t>oposto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mensurando</a:t>
            </a:r>
            <a:r>
              <a:rPr lang="en-US" dirty="0"/>
              <a:t>, de forma que as </a:t>
            </a:r>
            <a:r>
              <a:rPr lang="en-US" dirty="0" err="1"/>
              <a:t>duas</a:t>
            </a:r>
            <a:r>
              <a:rPr lang="en-US" dirty="0"/>
              <a:t>, </a:t>
            </a:r>
            <a:r>
              <a:rPr lang="en-US" dirty="0" err="1"/>
              <a:t>atuando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um </a:t>
            </a:r>
            <a:r>
              <a:rPr lang="en-US" dirty="0" err="1"/>
              <a:t>dispositivo</a:t>
            </a:r>
            <a:r>
              <a:rPr lang="en-US" dirty="0"/>
              <a:t> </a:t>
            </a:r>
            <a:r>
              <a:rPr lang="en-US" dirty="0" err="1"/>
              <a:t>comparador</a:t>
            </a:r>
            <a:r>
              <a:rPr lang="en-US" dirty="0" smtClean="0"/>
              <a:t>, </a:t>
            </a:r>
            <a:r>
              <a:rPr lang="en-US" dirty="0" err="1" smtClean="0"/>
              <a:t>indiquem</a:t>
            </a:r>
            <a:r>
              <a:rPr lang="en-US" dirty="0" smtClean="0"/>
              <a:t> </a:t>
            </a:r>
            <a:r>
              <a:rPr lang="en-US" dirty="0" err="1"/>
              <a:t>diferença</a:t>
            </a:r>
            <a:r>
              <a:rPr lang="en-US" dirty="0"/>
              <a:t> zero. A </a:t>
            </a:r>
            <a:r>
              <a:rPr lang="en-US" dirty="0" err="1"/>
              <a:t>balança</a:t>
            </a:r>
            <a:r>
              <a:rPr lang="en-US" dirty="0"/>
              <a:t> de </a:t>
            </a:r>
            <a:r>
              <a:rPr lang="en-US" dirty="0" err="1"/>
              <a:t>prato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um </a:t>
            </a:r>
            <a:r>
              <a:rPr lang="en-US" dirty="0" err="1"/>
              <a:t>exemplo</a:t>
            </a:r>
            <a:r>
              <a:rPr lang="en-US" dirty="0"/>
              <a:t> </a:t>
            </a:r>
            <a:r>
              <a:rPr lang="en-US" dirty="0" err="1"/>
              <a:t>clássico</a:t>
            </a:r>
            <a:r>
              <a:rPr lang="en-US" dirty="0"/>
              <a:t> de SM que opera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princípio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09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/>
              <a:t>diferencial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método</a:t>
            </a:r>
            <a:r>
              <a:rPr lang="en-US" dirty="0"/>
              <a:t> de </a:t>
            </a:r>
            <a:r>
              <a:rPr lang="en-US" dirty="0" err="1"/>
              <a:t>medição</a:t>
            </a:r>
            <a:r>
              <a:rPr lang="en-US" dirty="0"/>
              <a:t> </a:t>
            </a:r>
            <a:r>
              <a:rPr lang="en-US" dirty="0" err="1"/>
              <a:t>diferencial</a:t>
            </a:r>
            <a:r>
              <a:rPr lang="en-US" dirty="0"/>
              <a:t> </a:t>
            </a:r>
            <a:r>
              <a:rPr lang="en-US" dirty="0" err="1"/>
              <a:t>resulta</a:t>
            </a:r>
            <a:r>
              <a:rPr lang="en-US" dirty="0"/>
              <a:t> da </a:t>
            </a:r>
            <a:r>
              <a:rPr lang="en-US" dirty="0" err="1"/>
              <a:t>combinação</a:t>
            </a:r>
            <a:r>
              <a:rPr lang="en-US" dirty="0"/>
              <a:t> dos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métodos</a:t>
            </a:r>
            <a:r>
              <a:rPr lang="en-US" dirty="0"/>
              <a:t> </a:t>
            </a:r>
            <a:r>
              <a:rPr lang="en-US" dirty="0" err="1"/>
              <a:t>anteriores</a:t>
            </a:r>
            <a:r>
              <a:rPr lang="en-US" dirty="0"/>
              <a:t>. </a:t>
            </a:r>
            <a:r>
              <a:rPr lang="en-US" dirty="0" smtClean="0"/>
              <a:t>O </a:t>
            </a:r>
            <a:r>
              <a:rPr lang="en-US" dirty="0" err="1" smtClean="0"/>
              <a:t>mensurando</a:t>
            </a:r>
            <a:r>
              <a:rPr lang="en-US" dirty="0" smtClean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comparado</a:t>
            </a:r>
            <a:r>
              <a:rPr lang="en-US" dirty="0"/>
              <a:t> a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grandeza</a:t>
            </a:r>
            <a:r>
              <a:rPr lang="en-US" dirty="0"/>
              <a:t> </a:t>
            </a:r>
            <a:r>
              <a:rPr lang="en-US" dirty="0" err="1"/>
              <a:t>padrão</a:t>
            </a:r>
            <a:r>
              <a:rPr lang="en-US" dirty="0"/>
              <a:t> e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diferença</a:t>
            </a:r>
            <a:r>
              <a:rPr lang="en-US" dirty="0"/>
              <a:t> </a:t>
            </a:r>
            <a:r>
              <a:rPr lang="en-US" dirty="0" err="1"/>
              <a:t>medida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um </a:t>
            </a:r>
            <a:r>
              <a:rPr lang="en-US" dirty="0" err="1" smtClean="0"/>
              <a:t>instrumento</a:t>
            </a:r>
            <a:r>
              <a:rPr lang="en-US" dirty="0" smtClean="0"/>
              <a:t> que </a:t>
            </a:r>
            <a:r>
              <a:rPr lang="en-US" dirty="0"/>
              <a:t>opera </a:t>
            </a:r>
            <a:r>
              <a:rPr lang="en-US" dirty="0" err="1"/>
              <a:t>segundo</a:t>
            </a:r>
            <a:r>
              <a:rPr lang="en-US" dirty="0"/>
              <a:t> o </a:t>
            </a:r>
            <a:r>
              <a:rPr lang="en-US" dirty="0" err="1"/>
              <a:t>método</a:t>
            </a:r>
            <a:r>
              <a:rPr lang="en-US" dirty="0"/>
              <a:t> da </a:t>
            </a:r>
            <a:r>
              <a:rPr lang="en-US" dirty="0" err="1"/>
              <a:t>indicação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0995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Análise</a:t>
            </a:r>
            <a:r>
              <a:rPr lang="en-US" dirty="0"/>
              <a:t> </a:t>
            </a:r>
            <a:r>
              <a:rPr lang="en-US" dirty="0" err="1"/>
              <a:t>comparativa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25776" cy="387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64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9920"/>
            <a:ext cx="8229600" cy="510624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b="1" dirty="0" smtClean="0"/>
              <a:t>ERRO </a:t>
            </a:r>
          </a:p>
          <a:p>
            <a:pPr marL="0" indent="0" algn="ctr">
              <a:buNone/>
            </a:pPr>
            <a:r>
              <a:rPr lang="en-US" sz="5400" b="1" dirty="0" smtClean="0"/>
              <a:t>DE </a:t>
            </a:r>
          </a:p>
          <a:p>
            <a:pPr marL="0" indent="0" algn="ctr">
              <a:buNone/>
            </a:pPr>
            <a:r>
              <a:rPr lang="en-US" sz="5400" b="1" dirty="0" smtClean="0"/>
              <a:t>MEDIÇÃO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93584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 </a:t>
            </a:r>
            <a:r>
              <a:rPr lang="en-US" dirty="0" err="1"/>
              <a:t>erro</a:t>
            </a:r>
            <a:r>
              <a:rPr lang="en-US" dirty="0"/>
              <a:t> de </a:t>
            </a:r>
            <a:r>
              <a:rPr lang="en-US" dirty="0" err="1"/>
              <a:t>medição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caracterizado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a </a:t>
            </a:r>
            <a:r>
              <a:rPr lang="en-US" dirty="0" err="1"/>
              <a:t>diferença</a:t>
            </a:r>
            <a:r>
              <a:rPr lang="en-US" dirty="0"/>
              <a:t> entre o valor da </a:t>
            </a:r>
            <a:r>
              <a:rPr lang="en-US" dirty="0" err="1"/>
              <a:t>indicação</a:t>
            </a:r>
            <a:r>
              <a:rPr lang="en-US" dirty="0"/>
              <a:t> do SM e </a:t>
            </a:r>
            <a:r>
              <a:rPr lang="en-US" dirty="0" smtClean="0"/>
              <a:t>o valor </a:t>
            </a:r>
            <a:r>
              <a:rPr lang="en-US" dirty="0" err="1" smtClean="0"/>
              <a:t>verdadeiro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mensurando</a:t>
            </a:r>
            <a:r>
              <a:rPr lang="en-US" dirty="0"/>
              <a:t>,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E = I - VV</a:t>
            </a:r>
          </a:p>
          <a:p>
            <a:pPr marL="0" indent="0">
              <a:buNone/>
            </a:pPr>
            <a:r>
              <a:rPr lang="en-US" dirty="0" err="1" smtClean="0"/>
              <a:t>onde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E </a:t>
            </a:r>
            <a:r>
              <a:rPr lang="en-US" dirty="0"/>
              <a:t>= </a:t>
            </a:r>
            <a:r>
              <a:rPr lang="en-US" dirty="0" err="1"/>
              <a:t>erro</a:t>
            </a:r>
            <a:r>
              <a:rPr lang="en-US" dirty="0"/>
              <a:t> de </a:t>
            </a:r>
            <a:r>
              <a:rPr lang="en-US" dirty="0" err="1"/>
              <a:t>medição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 = </a:t>
            </a:r>
            <a:r>
              <a:rPr lang="en-US" dirty="0" err="1"/>
              <a:t>indicação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VV = valor </a:t>
            </a:r>
            <a:r>
              <a:rPr lang="en-US" dirty="0" err="1"/>
              <a:t>verdadeiro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865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 </a:t>
            </a:r>
            <a:r>
              <a:rPr lang="en-US" dirty="0" err="1"/>
              <a:t>prática</a:t>
            </a:r>
            <a:r>
              <a:rPr lang="en-US" dirty="0"/>
              <a:t>, o valor "</a:t>
            </a:r>
            <a:r>
              <a:rPr lang="en-US" dirty="0" err="1"/>
              <a:t>verdadeiro</a:t>
            </a:r>
            <a:r>
              <a:rPr lang="en-US" dirty="0"/>
              <a:t>"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desconhecido</a:t>
            </a:r>
            <a:r>
              <a:rPr lang="en-US" dirty="0"/>
              <a:t>. </a:t>
            </a:r>
            <a:r>
              <a:rPr lang="en-US" dirty="0" err="1"/>
              <a:t>Usa</a:t>
            </a:r>
            <a:r>
              <a:rPr lang="en-US" dirty="0"/>
              <a:t>-se </a:t>
            </a:r>
            <a:r>
              <a:rPr lang="en-US" dirty="0" err="1"/>
              <a:t>então</a:t>
            </a:r>
            <a:r>
              <a:rPr lang="en-US" dirty="0"/>
              <a:t> o </a:t>
            </a:r>
            <a:r>
              <a:rPr lang="en-US" dirty="0" err="1"/>
              <a:t>chamado</a:t>
            </a:r>
            <a:r>
              <a:rPr lang="en-US" dirty="0"/>
              <a:t> valor </a:t>
            </a:r>
            <a:r>
              <a:rPr lang="en-US" dirty="0" err="1" smtClean="0"/>
              <a:t>verdadeiro</a:t>
            </a:r>
            <a:r>
              <a:rPr lang="en-US" dirty="0" smtClean="0"/>
              <a:t> </a:t>
            </a:r>
            <a:r>
              <a:rPr lang="en-US" dirty="0" err="1" smtClean="0"/>
              <a:t>convencional</a:t>
            </a:r>
            <a:r>
              <a:rPr lang="en-US" dirty="0" smtClean="0"/>
              <a:t> </a:t>
            </a:r>
            <a:r>
              <a:rPr lang="en-US" dirty="0"/>
              <a:t>(VVC),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, o valor </a:t>
            </a:r>
            <a:r>
              <a:rPr lang="en-US" dirty="0" err="1"/>
              <a:t>conhecido</a:t>
            </a:r>
            <a:r>
              <a:rPr lang="en-US" dirty="0"/>
              <a:t> com </a:t>
            </a:r>
            <a:r>
              <a:rPr lang="en-US" dirty="0" err="1"/>
              <a:t>erros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superiores</a:t>
            </a:r>
            <a:r>
              <a:rPr lang="en-US" dirty="0"/>
              <a:t> a um </a:t>
            </a:r>
            <a:r>
              <a:rPr lang="en-US" dirty="0" err="1"/>
              <a:t>décimo</a:t>
            </a:r>
            <a:r>
              <a:rPr lang="en-US" dirty="0"/>
              <a:t> do </a:t>
            </a:r>
            <a:r>
              <a:rPr lang="en-US" dirty="0" err="1"/>
              <a:t>erro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medição</a:t>
            </a:r>
            <a:r>
              <a:rPr lang="en-US" dirty="0" smtClean="0"/>
              <a:t> </a:t>
            </a:r>
            <a:r>
              <a:rPr lang="en-US" dirty="0" err="1"/>
              <a:t>esperado</a:t>
            </a:r>
            <a:r>
              <a:rPr lang="en-US" dirty="0"/>
              <a:t>. </a:t>
            </a:r>
            <a:r>
              <a:rPr lang="en-US" dirty="0" err="1"/>
              <a:t>Neste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, o </a:t>
            </a:r>
            <a:r>
              <a:rPr lang="en-US" dirty="0" err="1"/>
              <a:t>erro</a:t>
            </a:r>
            <a:r>
              <a:rPr lang="en-US" dirty="0"/>
              <a:t> de </a:t>
            </a:r>
            <a:r>
              <a:rPr lang="en-US" dirty="0" err="1"/>
              <a:t>medição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calculado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E = I - VVC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77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Tipos</a:t>
            </a:r>
            <a:r>
              <a:rPr lang="en-US" dirty="0"/>
              <a:t> de </a:t>
            </a:r>
            <a:r>
              <a:rPr lang="en-US" dirty="0" err="1"/>
              <a:t>Erros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 = Es + </a:t>
            </a:r>
            <a:r>
              <a:rPr lang="es-ES_tradnl" dirty="0" err="1"/>
              <a:t>Ea</a:t>
            </a:r>
            <a:r>
              <a:rPr lang="es-ES_tradnl" dirty="0"/>
              <a:t> + </a:t>
            </a:r>
            <a:r>
              <a:rPr lang="es-ES_tradnl" dirty="0" err="1" smtClean="0"/>
              <a:t>Eg</a:t>
            </a:r>
            <a:endParaRPr lang="es-ES_tradnl" dirty="0" smtClean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n-US" dirty="0" smtClean="0"/>
              <a:t>E </a:t>
            </a:r>
            <a:r>
              <a:rPr lang="en-US" dirty="0"/>
              <a:t>= </a:t>
            </a:r>
            <a:r>
              <a:rPr lang="en-US" dirty="0" err="1"/>
              <a:t>erro</a:t>
            </a:r>
            <a:r>
              <a:rPr lang="en-US" dirty="0"/>
              <a:t> de </a:t>
            </a:r>
            <a:r>
              <a:rPr lang="en-US" dirty="0" err="1"/>
              <a:t>medição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Es</a:t>
            </a:r>
            <a:r>
              <a:rPr lang="en-US" dirty="0"/>
              <a:t> = </a:t>
            </a:r>
            <a:r>
              <a:rPr lang="en-US" dirty="0" err="1"/>
              <a:t>erro</a:t>
            </a:r>
            <a:r>
              <a:rPr lang="en-US" dirty="0"/>
              <a:t> </a:t>
            </a:r>
            <a:r>
              <a:rPr lang="en-US" dirty="0" err="1"/>
              <a:t>sistemático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Ea</a:t>
            </a:r>
            <a:r>
              <a:rPr lang="en-US" dirty="0"/>
              <a:t> = </a:t>
            </a:r>
            <a:r>
              <a:rPr lang="en-US" dirty="0" err="1"/>
              <a:t>erro</a:t>
            </a:r>
            <a:r>
              <a:rPr lang="en-US" dirty="0"/>
              <a:t> </a:t>
            </a:r>
            <a:r>
              <a:rPr lang="en-US" dirty="0" err="1"/>
              <a:t>aleatório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Eg</a:t>
            </a:r>
            <a:r>
              <a:rPr lang="en-US" dirty="0"/>
              <a:t> = </a:t>
            </a:r>
            <a:r>
              <a:rPr lang="en-US" dirty="0" err="1"/>
              <a:t>erro</a:t>
            </a:r>
            <a:r>
              <a:rPr lang="en-US" dirty="0"/>
              <a:t> </a:t>
            </a:r>
            <a:r>
              <a:rPr lang="en-US" dirty="0" err="1"/>
              <a:t>grosseiro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3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90</TotalTime>
  <Words>712</Words>
  <Application>Microsoft Macintosh PowerPoint</Application>
  <PresentationFormat>On-screen Show (4:3)</PresentationFormat>
  <Paragraphs>51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Métodos Básicos de Medição</vt:lpstr>
      <vt:lpstr>Método da indicação ou deflexão</vt:lpstr>
      <vt:lpstr>Método da zeragem ou compensação</vt:lpstr>
      <vt:lpstr>Método diferencial</vt:lpstr>
      <vt:lpstr>Análise comparativa</vt:lpstr>
      <vt:lpstr>PowerPoint Presentation</vt:lpstr>
      <vt:lpstr>PowerPoint Presentation</vt:lpstr>
      <vt:lpstr>PowerPoint Presentation</vt:lpstr>
      <vt:lpstr>Tipos de Erros</vt:lpstr>
      <vt:lpstr>PowerPoint Presentation</vt:lpstr>
      <vt:lpstr>PowerPoint Presentation</vt:lpstr>
      <vt:lpstr>PowerPoint Presentation</vt:lpstr>
      <vt:lpstr>PowerPoint Presentation</vt:lpstr>
      <vt:lpstr>Erro sistemático/Tendência/Correção</vt:lpstr>
      <vt:lpstr>Incerteza</vt:lpstr>
      <vt:lpstr> Calibração</vt:lpstr>
      <vt:lpstr>Alguns Instrumentos</vt:lpstr>
      <vt:lpstr>Paquímetro</vt:lpstr>
      <vt:lpstr>PowerPoint Presentation</vt:lpstr>
      <vt:lpstr>PowerPoint Presentation</vt:lpstr>
      <vt:lpstr>Goniômetro</vt:lpstr>
      <vt:lpstr>Micrômetro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Básicos de Medição</dc:title>
  <dc:creator>William Santos</dc:creator>
  <cp:lastModifiedBy>William Santos</cp:lastModifiedBy>
  <cp:revision>22</cp:revision>
  <dcterms:created xsi:type="dcterms:W3CDTF">2013-12-04T13:15:24Z</dcterms:created>
  <dcterms:modified xsi:type="dcterms:W3CDTF">2013-12-04T17:16:37Z</dcterms:modified>
</cp:coreProperties>
</file>