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1631A-A976-4945-B6A1-5C1389316F5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649DA-0BA2-4B39-AF2F-1BAE5DCC5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81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Objetivos que deverão ser atingidos com o estudo da unidade: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Identificar as diversas situações nas quais a dilatação é importante.</a:t>
            </a: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Descrever o comportamento de lâminas bimetálicas.</a:t>
            </a: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Resolver problemas de dilatação linear, superficial e volumétrica.</a:t>
            </a: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Relacionar os coeficientes de dilatação linear, superficial e volumétrica.</a:t>
            </a:r>
            <a:endParaRPr lang="en-US" b="0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4ECABD7-8FCC-4176-9165-AFFFD2778A7B}" type="slidenum">
              <a:rPr lang="pt-BR" smtClean="0">
                <a:latin typeface="Calibri" charset="0"/>
              </a:rPr>
              <a:pPr eaLnBrk="1" hangingPunct="1"/>
              <a:t>1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0BDAE75-7420-439B-89EE-A62C8463478C}" type="slidenum">
              <a:rPr lang="pt-BR" smtClean="0">
                <a:latin typeface="Calibri" charset="0"/>
              </a:rPr>
              <a:pPr eaLnBrk="1" hangingPunct="1"/>
              <a:t>10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A6E1F7C-DEA7-47F6-923C-0DD0541B7E17}" type="slidenum">
              <a:rPr lang="pt-BR" smtClean="0">
                <a:latin typeface="Calibri" charset="0"/>
              </a:rPr>
              <a:pPr eaLnBrk="1" hangingPunct="1"/>
              <a:t>11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Retomar a ideia de que a dilatação ocorre em três dimensões, porém, nesse caso, a dilatação de uma das dimensões é desprezível.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0AC2696-DFB8-4BE2-A471-2FBF3DFC5913}" type="slidenum">
              <a:rPr lang="pt-BR" smtClean="0">
                <a:latin typeface="Calibri" charset="0"/>
              </a:rPr>
              <a:pPr eaLnBrk="1" hangingPunct="1"/>
              <a:t>12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D64E8D9-DFF0-4B93-AA5C-1F3242227184}" type="slidenum">
              <a:rPr lang="pt-BR" smtClean="0">
                <a:latin typeface="Calibri" charset="0"/>
              </a:rPr>
              <a:pPr eaLnBrk="1" hangingPunct="1"/>
              <a:t>13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Ao falar sobre dilatação volumétrica de sólidos, pode-se fazer uma introdução a respeito da dilatação dos líquidos, abordada na próxima unidade.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7E0100B-533D-43A8-A3D6-8F968277EFAB}" type="slidenum">
              <a:rPr lang="pt-BR" smtClean="0">
                <a:latin typeface="Calibri" charset="0"/>
              </a:rPr>
              <a:pPr eaLnBrk="1" hangingPunct="1"/>
              <a:t>14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124916A-9327-4787-9BD4-AC916A4FAEBE}" type="slidenum">
              <a:rPr lang="pt-BR" smtClean="0">
                <a:latin typeface="Calibri" charset="0"/>
              </a:rPr>
              <a:pPr eaLnBrk="1" hangingPunct="1"/>
              <a:t>15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B02BE9F-22F1-451A-86BB-F7372AED2F03}" type="slidenum">
              <a:rPr lang="pt-BR" smtClean="0">
                <a:latin typeface="Calibri" charset="0"/>
              </a:rPr>
              <a:pPr eaLnBrk="1" hangingPunct="1"/>
              <a:t>16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076FE84-3B63-43CB-884A-A98474606F45}" type="slidenum">
              <a:rPr lang="pt-BR" smtClean="0">
                <a:latin typeface="Calibri" charset="0"/>
              </a:rPr>
              <a:pPr eaLnBrk="1" hangingPunct="1"/>
              <a:t>17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RESPOSTA: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As peças devem ser colocadas distantes umas das outras porque, se ocorrer dilatação térmica, evita-se que a tensão entre elas faça que se soltem. Os pininhos, chamados de espaçadores, garantem alinhamento e distanciamento uniforme entre os azulejos. </a:t>
            </a:r>
          </a:p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Pode-se também usar como exemplo as lacunas deixadas em pontes de concreto e trilhos de trem, pois esses espaços têm a mesma função.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77B54CF-FE7F-411C-99A7-49464195A980}" type="slidenum">
              <a:rPr lang="pt-BR" smtClean="0">
                <a:latin typeface="Calibri" charset="0"/>
              </a:rPr>
              <a:pPr eaLnBrk="1" hangingPunct="1"/>
              <a:t>2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300" b="1" smtClean="0">
              <a:cs typeface="Arial" pitchFamily="34" charset="0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cs typeface="Arial" pitchFamily="34" charset="0"/>
              </a:rPr>
              <a:t>RESPOSTA: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cs typeface="Arial" pitchFamily="34" charset="0"/>
              </a:rPr>
              <a:t>A peça vai se curvar para baixo caso seja aquecida. Essa configuração geométrica faz com que a parte do metal A apresente maior comprimento final do que a parte do metal B. Como as duas lâminas permanecem unidas, existirá uma curvatura.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300" b="1" smtClean="0">
                <a:cs typeface="Arial" pitchFamily="34" charset="0"/>
              </a:rPr>
              <a:t>Se a peça fosse resfriada, o metal A apresentaria menor comprimento final (maior contração térmica do que o metal B). Assim, o comprimento final de B seria maior do que o de A e a barra seria curvada para cima.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F749923-44AB-4201-A068-E7615E130A61}" type="slidenum">
              <a:rPr lang="pt-BR" smtClean="0">
                <a:latin typeface="Calibri" charset="0"/>
              </a:rPr>
              <a:pPr eaLnBrk="1" hangingPunct="1"/>
              <a:t>3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solidFill>
                  <a:srgbClr val="FF0000"/>
                </a:solidFill>
                <a:ea typeface="ＭＳ Ｐゴシック" charset="-128"/>
              </a:rPr>
              <a:t>RESPOSTA: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solidFill>
                  <a:srgbClr val="FF0000"/>
                </a:solidFill>
                <a:ea typeface="ＭＳ Ｐゴシック" charset="-128"/>
              </a:rPr>
              <a:t>Explicar que a área do furo aumenta.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solidFill>
                  <a:srgbClr val="FF0000"/>
                </a:solidFill>
                <a:ea typeface="ＭＳ Ｐゴシック" charset="-128"/>
              </a:rPr>
              <a:t>Propor a pergunta como um desafio para os alunos responderem e discutirem. Permitir que troquem ideias antes de dar a explicação a eles. Uma maneira de esclarecer a resposta é dar destaque a algumas das moléculas da superfície do furo. Com o aquecimento, elas devem vibrar mais. Por isso, vão precisar de mais espaço, afastando-se umas das outras. Consequentemente, a área do furo aumenta como se ele fosse preenchido com o próprio material de que é feita a chapa.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1BBDB3D-1121-495D-9F46-112A4368F4A9}" type="slidenum">
              <a:rPr lang="pt-BR" smtClean="0">
                <a:latin typeface="Calibri" charset="0"/>
              </a:rPr>
              <a:pPr eaLnBrk="1" hangingPunct="1"/>
              <a:t>4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817EC3E-8F51-4088-B2B1-13AB92F643B6}" type="slidenum">
              <a:rPr lang="pt-BR" smtClean="0">
                <a:latin typeface="Calibri" charset="0"/>
              </a:rPr>
              <a:pPr eaLnBrk="1" hangingPunct="1"/>
              <a:t>5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Pode-se ressaltar que as dilatações ocorrem em três dimensões, mas, por vezes e dependendo das características geométricas do corpo, a dilatação pode ser considerada unidimensional ou superficial.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É importante analisar e definir com os alunos todos os termos e unidades usados nos elementos da equação.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89EB4B7-0493-4D72-A198-AAEECA13026C}" type="slidenum">
              <a:rPr lang="pt-BR" smtClean="0">
                <a:latin typeface="Calibri" charset="0"/>
              </a:rPr>
              <a:pPr eaLnBrk="1" hangingPunct="1"/>
              <a:t>6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Interpretar o coeficiente de dilatação como uma característica numérica de uma substância tal que, quanto maior  for seu valor, maior será a variação em suas dimensões quando for exposta a diferentes variações de temperatura.</a:t>
            </a:r>
            <a:endParaRPr lang="pt-BR" b="0" dirty="0" smtClean="0">
              <a:ea typeface="ＭＳ Ｐゴシック" charset="-128"/>
            </a:endParaRP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2423F32-9D89-40B6-94F9-4CF810C1E56A}" type="slidenum">
              <a:rPr lang="pt-BR" smtClean="0">
                <a:latin typeface="Calibri" charset="0"/>
              </a:rPr>
              <a:pPr eaLnBrk="1" hangingPunct="1"/>
              <a:t>7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RESPOSTA: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A lâmina sofre uma curvatura para baixo e o circuito se abre, fazendo que a lâmpada se apague.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Sugere-se retomar a explicação para o comportamento das lâminas bimetálicas feito na pergunta inicial. Também descrever o papel das lâminas bimetálicas em dispositivos como os disjuntores e retomar a discussão proposta pela pergunta inicial sobre curvatura da lâmina.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D12A86-57C0-4AD4-85DF-15BBF6C6EF1B}" type="slidenum">
              <a:rPr lang="pt-BR" smtClean="0">
                <a:latin typeface="Calibri" charset="0"/>
              </a:rPr>
              <a:pPr eaLnBrk="1" hangingPunct="1"/>
              <a:t>8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707026D-3EF9-410B-938A-2575153CA010}" type="slidenum">
              <a:rPr lang="pt-BR" smtClean="0">
                <a:latin typeface="Calibri" charset="0"/>
              </a:rPr>
              <a:pPr eaLnBrk="1" hangingPunct="1"/>
              <a:t>9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6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82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04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BDB11-AD8A-43A2-B47A-9760FCB04728}" type="datetime1">
              <a:rPr lang="pt-BR"/>
              <a:pPr>
                <a:defRPr/>
              </a:pPr>
              <a:t>01/04/2013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89119-4335-49AB-82C3-A59516A354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4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7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0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2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04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01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75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06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07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09621-6C24-4381-BAF2-AE659561FAD0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BB52E-EEBE-4C30-81E2-F6383A920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1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Exemplo de dilatação linear </a:t>
            </a: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cs typeface="Arial" pitchFamily="34" charset="0"/>
              </a:rPr>
              <a:t>@FIS735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122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76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9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64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51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dirty="0" smtClean="0">
                <a:solidFill>
                  <a:schemeClr val="tx1"/>
                </a:solidFill>
                <a:cs typeface="Arial" pitchFamily="34" charset="0"/>
              </a:rPr>
              <a:t>Dilatação de um corpo tridimensional após aquecimento</a:t>
            </a:r>
            <a:endParaRPr lang="pt-BR" sz="20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cs typeface="Arial" pitchFamily="34" charset="0"/>
              </a:rPr>
              <a:t>@FIS213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42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Dilatação volumétrica dos sólidos</a:t>
            </a: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cs typeface="Arial" pitchFamily="34" charset="0"/>
              </a:rPr>
              <a:t>@FIS546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194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2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smtClean="0">
                <a:solidFill>
                  <a:schemeClr val="tx1"/>
                </a:solidFill>
                <a:cs typeface="Arial" pitchFamily="34" charset="0"/>
              </a:rPr>
              <a:t>Dilatometria</a:t>
            </a:r>
            <a:endParaRPr lang="pt-BR" sz="20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@FIS602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204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endshow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endshow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17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3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8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Apresentação na tela (4:3)</PresentationFormat>
  <Paragraphs>67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FISEM2V2U08</dc:title>
  <dc:subject>FIS</dc:subject>
  <dc:creator>Positivo Informática S/A</dc:creator>
  <dc:description>Slides de aula.</dc:description>
  <cp:lastModifiedBy>Eduardo de Araújo</cp:lastModifiedBy>
  <cp:revision>3</cp:revision>
  <dcterms:created xsi:type="dcterms:W3CDTF">2013-04-01T12:25:17Z</dcterms:created>
  <dcterms:modified xsi:type="dcterms:W3CDTF">2013-04-01T12:35:44Z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strito">
    <vt:lpwstr>positivo</vt:lpwstr>
  </property>
  <property fmtid="{D5CDD505-2E9C-101B-9397-08002B2CF9AE}" pid="3" name="_publishDate">
    <vt:filetime>2013-04-01T15:35:40Z</vt:filetime>
  </property>
  <property fmtid="{D5CDD505-2E9C-101B-9397-08002B2CF9AE}" pid="4" name="_pptName">
    <vt:lpwstr>FISEM2V2U08</vt:lpwstr>
  </property>
  <property fmtid="{D5CDD505-2E9C-101B-9397-08002B2CF9AE}" pid="5" name="_idUnidade">
    <vt:lpwstr>1065</vt:lpwstr>
  </property>
  <property fmtid="{D5CDD505-2E9C-101B-9397-08002B2CF9AE}" pid="6" name="_pluginMinVersion">
    <vt:lpwstr>2.0.25</vt:lpwstr>
  </property>
</Properties>
</file>