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02C5C-42B9-4CAA-856B-DB5BBE03EB47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7F47F-8F15-42E4-9B95-8E1F76D2EB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043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Objetivos que deverão ser atingidos com o estudo da unidade: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Diferenciar calor de temperatura.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 Compreender que a condição para existência de calor depende da diferença de temperatura.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 Interpretar a grandeza capacidade térmica.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 Interpretar a grandeza calor específico, entendendo-a como propriedade de uma substância.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charset="-128"/>
              </a:rPr>
              <a:t> Resolver problemas envolvendo a Equação Fundamental da Calorimetria.</a:t>
            </a:r>
            <a:endParaRPr lang="en-US" b="0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FAB2FDC-A990-46F8-A676-598F47595C0D}" type="slidenum">
              <a:rPr lang="pt-BR">
                <a:latin typeface="Calibri" charset="0"/>
              </a:rPr>
              <a:pPr eaLnBrk="1" hangingPunct="1"/>
              <a:t>1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Enfatizar que o calor específico da água é bastante alto e, por isso, há uma tendência de ela absorver muito calor para que ocorra uma pequena variação de temperatura. Também, por essa razão, é aconselhável usá-la para resfriar superfícies queimadas.</a:t>
            </a:r>
            <a:endParaRPr lang="pt-BR" b="0" dirty="0" smtClean="0">
              <a:ea typeface="ＭＳ Ｐゴシック" charset="-128"/>
            </a:endParaRPr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D7BB0DE-5B1B-40EB-97FA-23D35ACAD14E}" type="slidenum">
              <a:rPr lang="pt-BR">
                <a:latin typeface="Calibri" charset="0"/>
              </a:rPr>
              <a:pPr eaLnBrk="1" hangingPunct="1"/>
              <a:t>10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A423661-DDA6-417C-A35B-E7A156577EC5}" type="slidenum">
              <a:rPr lang="pt-BR">
                <a:latin typeface="Calibri" charset="0"/>
              </a:rPr>
              <a:pPr eaLnBrk="1" hangingPunct="1"/>
              <a:t>11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Definir cada um dos termos da equação citando suas respectivas unidades de medida.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Pode-se analisar a proporcionalidade da equação, mostrando que, em relação à quantidade de calor, todos os termos são diretamente proporcionais.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005E532-D47E-4A35-9A7A-0385410F70E1}" type="slidenum">
              <a:rPr lang="pt-BR">
                <a:latin typeface="Calibri" charset="0"/>
              </a:rPr>
              <a:pPr eaLnBrk="1" hangingPunct="1"/>
              <a:t>12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AD99ECA-56B4-471E-A8A5-4FAB4D930079}" type="slidenum">
              <a:rPr lang="pt-BR">
                <a:latin typeface="Calibri" charset="0"/>
              </a:rPr>
              <a:pPr eaLnBrk="1" hangingPunct="1"/>
              <a:t>13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smtClean="0">
                <a:ea typeface="ＭＳ Ｐゴシック" charset="-128"/>
              </a:rPr>
              <a:t>RESPOSTA:</a:t>
            </a:r>
          </a:p>
          <a:p>
            <a:pPr eaLnBrk="1" hangingPunct="1">
              <a:spcBef>
                <a:spcPct val="0"/>
              </a:spcBef>
            </a:pPr>
            <a:r>
              <a:rPr lang="pt-BR" smtClean="0">
                <a:ea typeface="ＭＳ Ｐゴシック" charset="-128"/>
              </a:rPr>
              <a:t>É mais fácil modificar a temperatura do gelo do que a da água.</a:t>
            </a:r>
          </a:p>
          <a:p>
            <a:pPr eaLnBrk="1" hangingPunct="1">
              <a:spcBef>
                <a:spcPct val="0"/>
              </a:spcBef>
            </a:pPr>
            <a:r>
              <a:rPr lang="pt-BR" smtClean="0">
                <a:ea typeface="ＭＳ Ｐゴシック" charset="-128"/>
              </a:rPr>
              <a:t>Para cada grama de gelo, necessita-se de menor quantidade de calor para variar 1ºC do que para cada grama de água.</a:t>
            </a:r>
          </a:p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smtClean="0">
                <a:ea typeface="ＭＳ Ｐゴシック" charset="-128"/>
              </a:rPr>
              <a:t>A resposta  a essa pergunta já sugere a interpretação da constante de calor específico que será apresentada posteriormente.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A3BD0B2-BBD7-4A29-B782-01AA028AEE05}" type="slidenum">
              <a:rPr lang="pt-BR">
                <a:latin typeface="Calibri" charset="0"/>
              </a:rPr>
              <a:pPr eaLnBrk="1" hangingPunct="1"/>
              <a:t>2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smtClean="0">
                <a:ea typeface="ＭＳ Ｐゴシック" charset="-128"/>
              </a:rPr>
              <a:t>RESPOSTA:</a:t>
            </a:r>
          </a:p>
          <a:p>
            <a:pPr eaLnBrk="1" hangingPunct="1">
              <a:spcBef>
                <a:spcPct val="0"/>
              </a:spcBef>
            </a:pPr>
            <a:r>
              <a:rPr lang="pt-BR" smtClean="0">
                <a:ea typeface="ＭＳ Ｐゴシック" charset="-128"/>
              </a:rPr>
              <a:t>Um grama de areia necessita de menor quantidade de calor para variar sua temperatura do que um grama de água. Assim, como a taxa de fornecimento de calor do sol para a areia e para a água é a mesma, a areia sofre mais variação de temperatura.</a:t>
            </a:r>
          </a:p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smtClean="0">
                <a:ea typeface="ＭＳ Ｐゴシック" charset="-128"/>
              </a:rPr>
              <a:t>Com  base nessa segunda pergunta, pode-se reforçar, mais uma vez, a introdução ao conceito de calor específico.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F103039-11FD-4E00-826E-A2A5AFA1663A}" type="slidenum">
              <a:rPr lang="pt-BR">
                <a:latin typeface="Calibri" charset="0"/>
              </a:rPr>
              <a:pPr eaLnBrk="1" hangingPunct="1"/>
              <a:t>3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E1F4A54-C20A-4102-818C-EFD7BCF838C9}" type="slidenum">
              <a:rPr lang="pt-BR">
                <a:latin typeface="Calibri" charset="0"/>
              </a:rPr>
              <a:pPr eaLnBrk="1" hangingPunct="1"/>
              <a:t>4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Além de definir o conceito de calor, deve-se fazer a diferenciação entre os conceitos de calor e temperatura.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EFB878E-3C54-4929-A9BA-A6AAE7E0088B}" type="slidenum">
              <a:rPr lang="pt-BR">
                <a:latin typeface="Calibri" charset="0"/>
              </a:rPr>
              <a:pPr eaLnBrk="1" hangingPunct="1"/>
              <a:t>5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Reforçar o conceito de calor como processo, ao passo que a temperatura é uma variável de estado, ou seja, um corpo pode ter temperatura, mas não pode ter calor.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13B1978-0D73-4B62-A570-6B6C6459D704}" type="slidenum">
              <a:rPr lang="pt-BR" sz="1100">
                <a:solidFill>
                  <a:srgbClr val="000000"/>
                </a:solidFill>
              </a:rPr>
              <a:pPr eaLnBrk="1" hangingPunct="1"/>
              <a:t>6</a:t>
            </a:fld>
            <a:endParaRPr lang="pt-BR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Sugere-se citar a experiência de Joule para demonstrar a equivalência entre calor e trabalho mecânico.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Também comentar que essa conversão está presente nas embalagens dos alimentos. Uma possibilidade de abordagem é a taxa de metabolismo basal do ser humano, que, para um homem adulto de 70 kg, é de 2 000 kcal por dia. Essa quantidade de energia, obtida por meio dos alimentos, é quantidade mínima de energia (kcal) necessária para se manter as funções vitais do organismo em repouso (McARDLE e col., 1992; BEST &amp; TAYLOR, 1965; MAHAN &amp; STUMP, 2002).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Praticantes de atividade física necessitam de mais energia do que o padrão.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35FB07C-EA65-4CCC-B6F3-2DC05779F260}" type="slidenum">
              <a:rPr lang="pt-BR" sz="1100">
                <a:solidFill>
                  <a:srgbClr val="000000"/>
                </a:solidFill>
              </a:rPr>
              <a:pPr eaLnBrk="1" hangingPunct="1"/>
              <a:t>7</a:t>
            </a:fld>
            <a:endParaRPr lang="pt-BR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Comentar que a potência utilizada, nesse caso, tem o mesmo conceito da potência utilizada na mecânica e que será, posteriormente, utilizada na eletrodinâmica.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5AFCF0C-BFD9-4629-B9EF-E0FFAECCC629}" type="slidenum">
              <a:rPr lang="pt-BR">
                <a:latin typeface="Calibri" charset="0"/>
              </a:rPr>
              <a:pPr eaLnBrk="1" hangingPunct="1"/>
              <a:t>8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Enfatizar que a capacidade térmica pode ser calculada com base no comportamento do corpo sem que seja necessário o conhecimento de sua massa ou de sua natureza.</a:t>
            </a:r>
            <a:endParaRPr lang="pt-BR" dirty="0" smtClean="0">
              <a:ea typeface="ＭＳ Ｐゴシック" charset="-128"/>
            </a:endParaRPr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F3CE20D-C883-466D-AE8B-AB46ECC8BD96}" type="slidenum">
              <a:rPr lang="pt-BR">
                <a:latin typeface="Calibri" charset="0"/>
              </a:rPr>
              <a:pPr eaLnBrk="1" hangingPunct="1"/>
              <a:t>9</a:t>
            </a:fld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EE9E-59D7-4CD0-A2DF-C4E4DC430FEC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A94C-21AF-4B3A-8168-EB353FE7F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66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EE9E-59D7-4CD0-A2DF-C4E4DC430FEC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A94C-21AF-4B3A-8168-EB353FE7F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15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EE9E-59D7-4CD0-A2DF-C4E4DC430FEC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A94C-21AF-4B3A-8168-EB353FE7F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7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BDD2C-F06F-4FBB-88D9-6E1834C060C3}" type="datetime1">
              <a:rPr lang="pt-BR"/>
              <a:pPr>
                <a:defRPr/>
              </a:pPr>
              <a:t>01/04/2013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AFCC9-822A-400B-9869-3F942520BC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96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EE9E-59D7-4CD0-A2DF-C4E4DC430FEC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A94C-21AF-4B3A-8168-EB353FE7F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48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EE9E-59D7-4CD0-A2DF-C4E4DC430FEC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A94C-21AF-4B3A-8168-EB353FE7F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71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EE9E-59D7-4CD0-A2DF-C4E4DC430FEC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A94C-21AF-4B3A-8168-EB353FE7F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33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EE9E-59D7-4CD0-A2DF-C4E4DC430FEC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A94C-21AF-4B3A-8168-EB353FE7F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73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EE9E-59D7-4CD0-A2DF-C4E4DC430FEC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A94C-21AF-4B3A-8168-EB353FE7F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9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EE9E-59D7-4CD0-A2DF-C4E4DC430FEC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A94C-21AF-4B3A-8168-EB353FE7F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23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EE9E-59D7-4CD0-A2DF-C4E4DC430FEC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A94C-21AF-4B3A-8168-EB353FE7F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4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EE9E-59D7-4CD0-A2DF-C4E4DC430FEC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A94C-21AF-4B3A-8168-EB353FE7F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5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EEE9E-59D7-4CD0-A2DF-C4E4DC430FEC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8A94C-21AF-4B3A-8168-EB353FE7F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66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88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4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08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773238"/>
            <a:ext cx="9144000" cy="508476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443038" y="333375"/>
            <a:ext cx="7450137" cy="1079500"/>
          </a:xfrm>
          <a:prstGeom prst="roundRect">
            <a:avLst>
              <a:gd name="adj" fmla="val 9553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000" b="1" smtClean="0">
                <a:solidFill>
                  <a:schemeClr val="tx1"/>
                </a:solidFill>
                <a:cs typeface="Arial" pitchFamily="34" charset="0"/>
              </a:rPr>
              <a:t>Calorimetria</a:t>
            </a:r>
            <a:endParaRPr lang="pt-BR" sz="20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1600" dirty="0">
                <a:solidFill>
                  <a:schemeClr val="tx1"/>
                </a:solidFill>
                <a:cs typeface="Arial" pitchFamily="34" charset="0"/>
              </a:rPr>
              <a:t>@FIS604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79388" y="1916113"/>
            <a:ext cx="5832475" cy="2520950"/>
          </a:xfrm>
          <a:prstGeom prst="roundRect">
            <a:avLst>
              <a:gd name="adj" fmla="val 1304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Para visualizar este </a:t>
            </a:r>
            <a:b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</a:b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conteúdo digital, é preciso ter instalado o </a:t>
            </a:r>
            <a:r>
              <a:rPr lang="pt-BR" sz="2800" i="1" dirty="0" err="1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plugin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Slides de Aula</a:t>
            </a: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, disponível no </a:t>
            </a:r>
            <a:r>
              <a:rPr lang="pt-BR" sz="2800" b="1" dirty="0">
                <a:solidFill>
                  <a:srgbClr val="00B0F0"/>
                </a:solidFill>
                <a:cs typeface="Arial" pitchFamily="34" charset="0"/>
              </a:rPr>
              <a:t>Livro Digital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3850" y="5876925"/>
            <a:ext cx="2879725" cy="576263"/>
          </a:xfrm>
          <a:prstGeom prst="roundRect">
            <a:avLst>
              <a:gd name="adj" fmla="val 127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Atenção:</a:t>
            </a:r>
            <a:b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</a:b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não altere o conteúdo deste </a:t>
            </a:r>
            <a:r>
              <a:rPr lang="pt-BR" sz="1400" i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slide</a:t>
            </a:r>
          </a:p>
        </p:txBody>
      </p:sp>
      <p:pic>
        <p:nvPicPr>
          <p:cNvPr id="174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1144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8" name="nextButton">
            <a:hlinkClick r:id="" action="ppaction://hlinkshowjump?jump=endshow"/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  <p:pic>
        <p:nvPicPr>
          <p:cNvPr id="10" name="Picture 2" descr="D:\TAGS\marca_pret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437" y="6237312"/>
            <a:ext cx="119856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11" name="nextButton">
            <a:hlinkClick r:id="" action="ppaction://hlinkshowjump?jump=endshow"/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17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5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84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4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6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5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4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</Words>
  <Application>Microsoft Office PowerPoint</Application>
  <PresentationFormat>Apresentação na tela (4:3)</PresentationFormat>
  <Paragraphs>57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FISEM2V2U10</dc:title>
  <dc:subject>FIS</dc:subject>
  <dc:creator>Positivo Informática S/A</dc:creator>
  <dc:description>Slides de aula.</dc:description>
  <cp:lastModifiedBy>Eduardo de Araújo</cp:lastModifiedBy>
  <cp:revision>4</cp:revision>
  <dcterms:created xsi:type="dcterms:W3CDTF">2013-04-01T12:26:18Z</dcterms:created>
  <dcterms:modified xsi:type="dcterms:W3CDTF">2013-04-01T12:34:25Z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strito">
    <vt:lpwstr>positivo</vt:lpwstr>
  </property>
  <property fmtid="{D5CDD505-2E9C-101B-9397-08002B2CF9AE}" pid="3" name="_publishDate">
    <vt:filetime>2013-04-01T15:34:21Z</vt:filetime>
  </property>
  <property fmtid="{D5CDD505-2E9C-101B-9397-08002B2CF9AE}" pid="4" name="_pptName">
    <vt:lpwstr>FISEM2V2U10</vt:lpwstr>
  </property>
  <property fmtid="{D5CDD505-2E9C-101B-9397-08002B2CF9AE}" pid="5" name="_idUnidade">
    <vt:lpwstr>1066</vt:lpwstr>
  </property>
  <property fmtid="{D5CDD505-2E9C-101B-9397-08002B2CF9AE}" pid="6" name="_pluginMinVersion">
    <vt:lpwstr>2.0.25</vt:lpwstr>
  </property>
</Properties>
</file>